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591" r:id="rId3"/>
    <p:sldId id="540" r:id="rId4"/>
    <p:sldId id="541" r:id="rId5"/>
    <p:sldId id="542" r:id="rId6"/>
    <p:sldId id="543" r:id="rId7"/>
    <p:sldId id="544" r:id="rId8"/>
    <p:sldId id="545" r:id="rId9"/>
    <p:sldId id="443" r:id="rId10"/>
    <p:sldId id="546" r:id="rId11"/>
    <p:sldId id="547" r:id="rId12"/>
    <p:sldId id="548" r:id="rId13"/>
    <p:sldId id="549" r:id="rId14"/>
    <p:sldId id="550" r:id="rId15"/>
    <p:sldId id="523" r:id="rId16"/>
    <p:sldId id="518" r:id="rId17"/>
    <p:sldId id="519" r:id="rId18"/>
    <p:sldId id="520" r:id="rId19"/>
    <p:sldId id="524" r:id="rId20"/>
    <p:sldId id="551" r:id="rId21"/>
    <p:sldId id="552" r:id="rId22"/>
    <p:sldId id="527" r:id="rId23"/>
    <p:sldId id="528" r:id="rId24"/>
    <p:sldId id="529" r:id="rId25"/>
    <p:sldId id="538" r:id="rId26"/>
    <p:sldId id="539" r:id="rId27"/>
    <p:sldId id="332" r:id="rId28"/>
    <p:sldId id="560" r:id="rId29"/>
    <p:sldId id="530" r:id="rId30"/>
    <p:sldId id="535" r:id="rId31"/>
    <p:sldId id="531" r:id="rId32"/>
    <p:sldId id="533" r:id="rId33"/>
    <p:sldId id="536" r:id="rId34"/>
    <p:sldId id="554" r:id="rId35"/>
    <p:sldId id="555" r:id="rId36"/>
    <p:sldId id="556" r:id="rId37"/>
    <p:sldId id="557" r:id="rId38"/>
    <p:sldId id="558" r:id="rId39"/>
    <p:sldId id="559" r:id="rId40"/>
    <p:sldId id="561" r:id="rId41"/>
    <p:sldId id="562" r:id="rId42"/>
    <p:sldId id="563" r:id="rId43"/>
    <p:sldId id="564" r:id="rId44"/>
    <p:sldId id="565" r:id="rId45"/>
    <p:sldId id="566" r:id="rId46"/>
    <p:sldId id="567" r:id="rId47"/>
    <p:sldId id="568" r:id="rId48"/>
    <p:sldId id="569" r:id="rId49"/>
    <p:sldId id="570" r:id="rId50"/>
    <p:sldId id="571" r:id="rId51"/>
    <p:sldId id="572" r:id="rId52"/>
    <p:sldId id="573" r:id="rId53"/>
    <p:sldId id="574" r:id="rId54"/>
    <p:sldId id="575" r:id="rId55"/>
    <p:sldId id="576" r:id="rId56"/>
    <p:sldId id="577" r:id="rId57"/>
    <p:sldId id="578" r:id="rId58"/>
    <p:sldId id="579" r:id="rId59"/>
    <p:sldId id="580" r:id="rId60"/>
    <p:sldId id="581" r:id="rId61"/>
    <p:sldId id="582" r:id="rId62"/>
    <p:sldId id="583" r:id="rId63"/>
    <p:sldId id="584" r:id="rId64"/>
    <p:sldId id="585" r:id="rId65"/>
    <p:sldId id="586" r:id="rId66"/>
    <p:sldId id="587" r:id="rId67"/>
    <p:sldId id="588" r:id="rId68"/>
    <p:sldId id="589" r:id="rId69"/>
    <p:sldId id="590" r:id="rId70"/>
    <p:sldId id="412" r:id="rId71"/>
    <p:sldId id="413" r:id="rId72"/>
    <p:sldId id="414" r:id="rId73"/>
    <p:sldId id="517" r:id="rId74"/>
    <p:sldId id="592" r:id="rId75"/>
    <p:sldId id="593" r:id="rId76"/>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2186" autoAdjust="0"/>
  </p:normalViewPr>
  <p:slideViewPr>
    <p:cSldViewPr>
      <p:cViewPr varScale="1">
        <p:scale>
          <a:sx n="73" d="100"/>
          <a:sy n="73" d="100"/>
        </p:scale>
        <p:origin x="-600" y="-102"/>
      </p:cViewPr>
      <p:guideLst>
        <p:guide orient="horz" pos="2160"/>
        <p:guide pos="3840"/>
      </p:guideLst>
    </p:cSldViewPr>
  </p:slideViewPr>
  <p:outlineViewPr>
    <p:cViewPr>
      <p:scale>
        <a:sx n="33" d="100"/>
        <a:sy n="33" d="100"/>
      </p:scale>
      <p:origin x="0" y="612"/>
    </p:cViewPr>
  </p:outlineViewPr>
  <p:notesTextViewPr>
    <p:cViewPr>
      <p:scale>
        <a:sx n="100" d="100"/>
        <a:sy n="100" d="100"/>
      </p:scale>
      <p:origin x="0" y="0"/>
    </p:cViewPr>
  </p:notesTextViewPr>
  <p:sorterViewPr>
    <p:cViewPr varScale="1">
      <p:scale>
        <a:sx n="1" d="1"/>
        <a:sy n="1" d="1"/>
      </p:scale>
      <p:origin x="0" y="21396"/>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2BBB4-1502-4017-8E21-A306DA771D9A}" type="doc">
      <dgm:prSet loTypeId="urn:microsoft.com/office/officeart/2005/8/layout/hProcess9" loCatId="process" qsTypeId="urn:microsoft.com/office/officeart/2005/8/quickstyle/3d6" qsCatId="3D" csTypeId="urn:microsoft.com/office/officeart/2005/8/colors/accent0_3" csCatId="mainScheme" phldr="1"/>
      <dgm:spPr/>
    </dgm:pt>
    <dgm:pt modelId="{78D5F081-3964-4E0A-8CDE-A6551C3C8F31}">
      <dgm:prSet phldrT="[Text]"/>
      <dgm:spPr/>
      <dgm:t>
        <a:bodyPr/>
        <a:lstStyle/>
        <a:p>
          <a:r>
            <a:rPr lang="en-AU" b="0" dirty="0" smtClean="0">
              <a:latin typeface="Roboto Light" panose="02000000000000000000" pitchFamily="2" charset="0"/>
              <a:ea typeface="Roboto Light" panose="02000000000000000000" pitchFamily="2" charset="0"/>
              <a:cs typeface="Roboto Light" panose="02000000000000000000" pitchFamily="2" charset="0"/>
            </a:rPr>
            <a:t>Backlog</a:t>
          </a:r>
          <a:endParaRPr lang="en-AU" b="0" dirty="0">
            <a:latin typeface="Roboto Light" panose="02000000000000000000" pitchFamily="2" charset="0"/>
            <a:ea typeface="Roboto Light" panose="02000000000000000000" pitchFamily="2" charset="0"/>
            <a:cs typeface="Roboto Light" panose="02000000000000000000" pitchFamily="2" charset="0"/>
          </a:endParaRPr>
        </a:p>
      </dgm:t>
    </dgm:pt>
    <dgm:pt modelId="{E7CBBFC8-B3C7-47F6-BC42-468F2208FA84}" type="parTrans" cxnId="{70A4F030-B061-4845-875F-4B7A950C4752}">
      <dgm:prSet/>
      <dgm:spPr/>
      <dgm:t>
        <a:bodyPr/>
        <a:lstStyle/>
        <a:p>
          <a:endParaRPr lang="en-AU"/>
        </a:p>
      </dgm:t>
    </dgm:pt>
    <dgm:pt modelId="{72A4613D-2459-49DA-BD4C-C61B5AFB6222}" type="sibTrans" cxnId="{70A4F030-B061-4845-875F-4B7A950C4752}">
      <dgm:prSet/>
      <dgm:spPr/>
      <dgm:t>
        <a:bodyPr/>
        <a:lstStyle/>
        <a:p>
          <a:endParaRPr lang="en-AU"/>
        </a:p>
      </dgm:t>
    </dgm:pt>
    <dgm:pt modelId="{74C6B061-8A24-45F3-8484-6D333125922B}">
      <dgm:prSet phldrT="[Text]"/>
      <dgm:spPr/>
      <dgm:t>
        <a:bodyPr/>
        <a:lstStyle/>
        <a:p>
          <a:r>
            <a:rPr lang="en-AU" b="0" dirty="0" smtClean="0">
              <a:latin typeface="Roboto Light" panose="02000000000000000000" pitchFamily="2" charset="0"/>
              <a:ea typeface="Roboto Light" panose="02000000000000000000" pitchFamily="2" charset="0"/>
              <a:cs typeface="Roboto Light" panose="02000000000000000000" pitchFamily="2" charset="0"/>
            </a:rPr>
            <a:t>Build</a:t>
          </a:r>
          <a:endParaRPr lang="en-AU" b="0" dirty="0">
            <a:latin typeface="Roboto Light" panose="02000000000000000000" pitchFamily="2" charset="0"/>
            <a:ea typeface="Roboto Light" panose="02000000000000000000" pitchFamily="2" charset="0"/>
            <a:cs typeface="Roboto Light" panose="02000000000000000000" pitchFamily="2" charset="0"/>
          </a:endParaRPr>
        </a:p>
      </dgm:t>
    </dgm:pt>
    <dgm:pt modelId="{C7EEA757-C811-4A53-BC54-896C42A9A6A1}" type="parTrans" cxnId="{87A52474-C72C-44F5-8E5C-3014E4FC33AC}">
      <dgm:prSet/>
      <dgm:spPr/>
      <dgm:t>
        <a:bodyPr/>
        <a:lstStyle/>
        <a:p>
          <a:endParaRPr lang="en-AU"/>
        </a:p>
      </dgm:t>
    </dgm:pt>
    <dgm:pt modelId="{EF6C8381-20FD-441D-BD3E-25D34CE0D509}" type="sibTrans" cxnId="{87A52474-C72C-44F5-8E5C-3014E4FC33AC}">
      <dgm:prSet/>
      <dgm:spPr/>
      <dgm:t>
        <a:bodyPr/>
        <a:lstStyle/>
        <a:p>
          <a:endParaRPr lang="en-AU"/>
        </a:p>
      </dgm:t>
    </dgm:pt>
    <dgm:pt modelId="{0D8C97BB-640B-474C-8966-124EDBD1B98D}">
      <dgm:prSet phldrT="[Text]"/>
      <dgm:spPr/>
      <dgm:t>
        <a:bodyPr/>
        <a:lstStyle/>
        <a:p>
          <a:r>
            <a:rPr lang="en-AU" b="0" dirty="0" smtClean="0">
              <a:latin typeface="Roboto Light" panose="02000000000000000000" pitchFamily="2" charset="0"/>
              <a:ea typeface="Roboto Light" panose="02000000000000000000" pitchFamily="2" charset="0"/>
              <a:cs typeface="Roboto Light" panose="02000000000000000000" pitchFamily="2" charset="0"/>
            </a:rPr>
            <a:t>Test</a:t>
          </a:r>
          <a:endParaRPr lang="en-AU" b="0" dirty="0">
            <a:latin typeface="Roboto Light" panose="02000000000000000000" pitchFamily="2" charset="0"/>
            <a:ea typeface="Roboto Light" panose="02000000000000000000" pitchFamily="2" charset="0"/>
            <a:cs typeface="Roboto Light" panose="02000000000000000000" pitchFamily="2" charset="0"/>
          </a:endParaRPr>
        </a:p>
      </dgm:t>
    </dgm:pt>
    <dgm:pt modelId="{5AAAD086-827E-4CEE-9809-71C1A3C692FE}" type="parTrans" cxnId="{6F2F01BD-2BB2-41C7-8C78-993277A03FA2}">
      <dgm:prSet/>
      <dgm:spPr/>
      <dgm:t>
        <a:bodyPr/>
        <a:lstStyle/>
        <a:p>
          <a:endParaRPr lang="en-AU"/>
        </a:p>
      </dgm:t>
    </dgm:pt>
    <dgm:pt modelId="{02A24CB0-EB73-4E07-AFB1-10672ED5B5E7}" type="sibTrans" cxnId="{6F2F01BD-2BB2-41C7-8C78-993277A03FA2}">
      <dgm:prSet/>
      <dgm:spPr/>
      <dgm:t>
        <a:bodyPr/>
        <a:lstStyle/>
        <a:p>
          <a:endParaRPr lang="en-AU"/>
        </a:p>
      </dgm:t>
    </dgm:pt>
    <dgm:pt modelId="{7C7FDB4C-B914-4465-B063-BCC0F40D411B}">
      <dgm:prSet phldrT="[Text]"/>
      <dgm:spPr/>
      <dgm:t>
        <a:bodyPr/>
        <a:lstStyle/>
        <a:p>
          <a:r>
            <a:rPr lang="en-AU" b="0" dirty="0" smtClean="0">
              <a:latin typeface="Roboto Light" panose="02000000000000000000" pitchFamily="2" charset="0"/>
              <a:ea typeface="Roboto Light" panose="02000000000000000000" pitchFamily="2" charset="0"/>
              <a:cs typeface="Roboto Light" panose="02000000000000000000" pitchFamily="2" charset="0"/>
            </a:rPr>
            <a:t>Done</a:t>
          </a:r>
          <a:endParaRPr lang="en-AU" b="0" dirty="0">
            <a:latin typeface="Roboto Light" panose="02000000000000000000" pitchFamily="2" charset="0"/>
            <a:ea typeface="Roboto Light" panose="02000000000000000000" pitchFamily="2" charset="0"/>
            <a:cs typeface="Roboto Light" panose="02000000000000000000" pitchFamily="2" charset="0"/>
          </a:endParaRPr>
        </a:p>
      </dgm:t>
    </dgm:pt>
    <dgm:pt modelId="{439CFF22-26C9-409A-807D-ECB141F38844}" type="parTrans" cxnId="{4C2D119A-EC84-4B3F-BA4E-7FF02279CD41}">
      <dgm:prSet/>
      <dgm:spPr/>
      <dgm:t>
        <a:bodyPr/>
        <a:lstStyle/>
        <a:p>
          <a:endParaRPr lang="en-AU"/>
        </a:p>
      </dgm:t>
    </dgm:pt>
    <dgm:pt modelId="{BEB88EAF-46D5-48CE-8B96-2EB12D06C66C}" type="sibTrans" cxnId="{4C2D119A-EC84-4B3F-BA4E-7FF02279CD41}">
      <dgm:prSet/>
      <dgm:spPr/>
      <dgm:t>
        <a:bodyPr/>
        <a:lstStyle/>
        <a:p>
          <a:endParaRPr lang="en-AU"/>
        </a:p>
      </dgm:t>
    </dgm:pt>
    <dgm:pt modelId="{D6CBAF45-41F0-4200-9BD2-6F28834B9037}" type="pres">
      <dgm:prSet presAssocID="{E852BBB4-1502-4017-8E21-A306DA771D9A}" presName="CompostProcess" presStyleCnt="0">
        <dgm:presLayoutVars>
          <dgm:dir/>
          <dgm:resizeHandles val="exact"/>
        </dgm:presLayoutVars>
      </dgm:prSet>
      <dgm:spPr/>
    </dgm:pt>
    <dgm:pt modelId="{BD68C4D7-DE4E-409D-9186-1F445E2B4078}" type="pres">
      <dgm:prSet presAssocID="{E852BBB4-1502-4017-8E21-A306DA771D9A}" presName="arrow" presStyleLbl="bgShp" presStyleIdx="0" presStyleCnt="1"/>
      <dgm:spPr/>
    </dgm:pt>
    <dgm:pt modelId="{335ECE7B-777E-41BD-BD3A-1E050874E768}" type="pres">
      <dgm:prSet presAssocID="{E852BBB4-1502-4017-8E21-A306DA771D9A}" presName="linearProcess" presStyleCnt="0"/>
      <dgm:spPr/>
    </dgm:pt>
    <dgm:pt modelId="{A8C4C304-776A-4C67-AC10-93CE757C2293}" type="pres">
      <dgm:prSet presAssocID="{78D5F081-3964-4E0A-8CDE-A6551C3C8F31}" presName="textNode" presStyleLbl="node1" presStyleIdx="0" presStyleCnt="4">
        <dgm:presLayoutVars>
          <dgm:bulletEnabled val="1"/>
        </dgm:presLayoutVars>
      </dgm:prSet>
      <dgm:spPr/>
      <dgm:t>
        <a:bodyPr/>
        <a:lstStyle/>
        <a:p>
          <a:endParaRPr lang="en-AU"/>
        </a:p>
      </dgm:t>
    </dgm:pt>
    <dgm:pt modelId="{C3E8C139-C243-4DDD-B2F9-E2EF527C3B34}" type="pres">
      <dgm:prSet presAssocID="{72A4613D-2459-49DA-BD4C-C61B5AFB6222}" presName="sibTrans" presStyleCnt="0"/>
      <dgm:spPr/>
    </dgm:pt>
    <dgm:pt modelId="{A6567C8C-650A-4E28-8BE6-FB938588B420}" type="pres">
      <dgm:prSet presAssocID="{74C6B061-8A24-45F3-8484-6D333125922B}" presName="textNode" presStyleLbl="node1" presStyleIdx="1" presStyleCnt="4">
        <dgm:presLayoutVars>
          <dgm:bulletEnabled val="1"/>
        </dgm:presLayoutVars>
      </dgm:prSet>
      <dgm:spPr/>
      <dgm:t>
        <a:bodyPr/>
        <a:lstStyle/>
        <a:p>
          <a:endParaRPr lang="en-AU"/>
        </a:p>
      </dgm:t>
    </dgm:pt>
    <dgm:pt modelId="{7E3B027C-3582-4DFD-967A-76E1DE95CE21}" type="pres">
      <dgm:prSet presAssocID="{EF6C8381-20FD-441D-BD3E-25D34CE0D509}" presName="sibTrans" presStyleCnt="0"/>
      <dgm:spPr/>
    </dgm:pt>
    <dgm:pt modelId="{0C1108E6-0DB9-4890-9065-1AF8F04DF029}" type="pres">
      <dgm:prSet presAssocID="{0D8C97BB-640B-474C-8966-124EDBD1B98D}" presName="textNode" presStyleLbl="node1" presStyleIdx="2" presStyleCnt="4">
        <dgm:presLayoutVars>
          <dgm:bulletEnabled val="1"/>
        </dgm:presLayoutVars>
      </dgm:prSet>
      <dgm:spPr/>
      <dgm:t>
        <a:bodyPr/>
        <a:lstStyle/>
        <a:p>
          <a:endParaRPr lang="en-AU"/>
        </a:p>
      </dgm:t>
    </dgm:pt>
    <dgm:pt modelId="{E6F004E2-C5C7-40FB-A714-E9161FBCCA14}" type="pres">
      <dgm:prSet presAssocID="{02A24CB0-EB73-4E07-AFB1-10672ED5B5E7}" presName="sibTrans" presStyleCnt="0"/>
      <dgm:spPr/>
    </dgm:pt>
    <dgm:pt modelId="{75CA5F9D-F2DE-4945-B070-191234A778E5}" type="pres">
      <dgm:prSet presAssocID="{7C7FDB4C-B914-4465-B063-BCC0F40D411B}" presName="textNode" presStyleLbl="node1" presStyleIdx="3" presStyleCnt="4">
        <dgm:presLayoutVars>
          <dgm:bulletEnabled val="1"/>
        </dgm:presLayoutVars>
      </dgm:prSet>
      <dgm:spPr/>
      <dgm:t>
        <a:bodyPr/>
        <a:lstStyle/>
        <a:p>
          <a:endParaRPr lang="en-AU"/>
        </a:p>
      </dgm:t>
    </dgm:pt>
  </dgm:ptLst>
  <dgm:cxnLst>
    <dgm:cxn modelId="{70A4F030-B061-4845-875F-4B7A950C4752}" srcId="{E852BBB4-1502-4017-8E21-A306DA771D9A}" destId="{78D5F081-3964-4E0A-8CDE-A6551C3C8F31}" srcOrd="0" destOrd="0" parTransId="{E7CBBFC8-B3C7-47F6-BC42-468F2208FA84}" sibTransId="{72A4613D-2459-49DA-BD4C-C61B5AFB6222}"/>
    <dgm:cxn modelId="{6F2F01BD-2BB2-41C7-8C78-993277A03FA2}" srcId="{E852BBB4-1502-4017-8E21-A306DA771D9A}" destId="{0D8C97BB-640B-474C-8966-124EDBD1B98D}" srcOrd="2" destOrd="0" parTransId="{5AAAD086-827E-4CEE-9809-71C1A3C692FE}" sibTransId="{02A24CB0-EB73-4E07-AFB1-10672ED5B5E7}"/>
    <dgm:cxn modelId="{D804AC41-42B6-468A-B366-9AA0223FE351}" type="presOf" srcId="{7C7FDB4C-B914-4465-B063-BCC0F40D411B}" destId="{75CA5F9D-F2DE-4945-B070-191234A778E5}" srcOrd="0" destOrd="0" presId="urn:microsoft.com/office/officeart/2005/8/layout/hProcess9"/>
    <dgm:cxn modelId="{FEE4130D-6901-4A69-B7E6-F92DDF915FE1}" type="presOf" srcId="{74C6B061-8A24-45F3-8484-6D333125922B}" destId="{A6567C8C-650A-4E28-8BE6-FB938588B420}" srcOrd="0" destOrd="0" presId="urn:microsoft.com/office/officeart/2005/8/layout/hProcess9"/>
    <dgm:cxn modelId="{EF56E790-B6E0-43E7-8BCC-ACAAFFAC8942}" type="presOf" srcId="{0D8C97BB-640B-474C-8966-124EDBD1B98D}" destId="{0C1108E6-0DB9-4890-9065-1AF8F04DF029}" srcOrd="0" destOrd="0" presId="urn:microsoft.com/office/officeart/2005/8/layout/hProcess9"/>
    <dgm:cxn modelId="{4C2D119A-EC84-4B3F-BA4E-7FF02279CD41}" srcId="{E852BBB4-1502-4017-8E21-A306DA771D9A}" destId="{7C7FDB4C-B914-4465-B063-BCC0F40D411B}" srcOrd="3" destOrd="0" parTransId="{439CFF22-26C9-409A-807D-ECB141F38844}" sibTransId="{BEB88EAF-46D5-48CE-8B96-2EB12D06C66C}"/>
    <dgm:cxn modelId="{87A52474-C72C-44F5-8E5C-3014E4FC33AC}" srcId="{E852BBB4-1502-4017-8E21-A306DA771D9A}" destId="{74C6B061-8A24-45F3-8484-6D333125922B}" srcOrd="1" destOrd="0" parTransId="{C7EEA757-C811-4A53-BC54-896C42A9A6A1}" sibTransId="{EF6C8381-20FD-441D-BD3E-25D34CE0D509}"/>
    <dgm:cxn modelId="{3DE1E912-9D2B-4E1A-B3C5-68D0F1120AC8}" type="presOf" srcId="{78D5F081-3964-4E0A-8CDE-A6551C3C8F31}" destId="{A8C4C304-776A-4C67-AC10-93CE757C2293}" srcOrd="0" destOrd="0" presId="urn:microsoft.com/office/officeart/2005/8/layout/hProcess9"/>
    <dgm:cxn modelId="{62794B28-E0C6-44C5-ABB7-B1512C037C5C}" type="presOf" srcId="{E852BBB4-1502-4017-8E21-A306DA771D9A}" destId="{D6CBAF45-41F0-4200-9BD2-6F28834B9037}" srcOrd="0" destOrd="0" presId="urn:microsoft.com/office/officeart/2005/8/layout/hProcess9"/>
    <dgm:cxn modelId="{A29AB583-999E-4E8E-BE21-8230B6661E4E}" type="presParOf" srcId="{D6CBAF45-41F0-4200-9BD2-6F28834B9037}" destId="{BD68C4D7-DE4E-409D-9186-1F445E2B4078}" srcOrd="0" destOrd="0" presId="urn:microsoft.com/office/officeart/2005/8/layout/hProcess9"/>
    <dgm:cxn modelId="{2E068A16-53CB-43D7-8CE7-4C748B328EA9}" type="presParOf" srcId="{D6CBAF45-41F0-4200-9BD2-6F28834B9037}" destId="{335ECE7B-777E-41BD-BD3A-1E050874E768}" srcOrd="1" destOrd="0" presId="urn:microsoft.com/office/officeart/2005/8/layout/hProcess9"/>
    <dgm:cxn modelId="{26775059-67A8-41F5-96B5-391189B9AC5D}" type="presParOf" srcId="{335ECE7B-777E-41BD-BD3A-1E050874E768}" destId="{A8C4C304-776A-4C67-AC10-93CE757C2293}" srcOrd="0" destOrd="0" presId="urn:microsoft.com/office/officeart/2005/8/layout/hProcess9"/>
    <dgm:cxn modelId="{EC78426D-22F3-4999-B1C0-5EF6086E3612}" type="presParOf" srcId="{335ECE7B-777E-41BD-BD3A-1E050874E768}" destId="{C3E8C139-C243-4DDD-B2F9-E2EF527C3B34}" srcOrd="1" destOrd="0" presId="urn:microsoft.com/office/officeart/2005/8/layout/hProcess9"/>
    <dgm:cxn modelId="{F5F720A6-E3DC-405E-890D-0A749807BFF3}" type="presParOf" srcId="{335ECE7B-777E-41BD-BD3A-1E050874E768}" destId="{A6567C8C-650A-4E28-8BE6-FB938588B420}" srcOrd="2" destOrd="0" presId="urn:microsoft.com/office/officeart/2005/8/layout/hProcess9"/>
    <dgm:cxn modelId="{61900F2A-8DF6-4E38-8947-CC27597C6CFB}" type="presParOf" srcId="{335ECE7B-777E-41BD-BD3A-1E050874E768}" destId="{7E3B027C-3582-4DFD-967A-76E1DE95CE21}" srcOrd="3" destOrd="0" presId="urn:microsoft.com/office/officeart/2005/8/layout/hProcess9"/>
    <dgm:cxn modelId="{98F17BB5-66B2-47F0-A148-C56A4AD194AE}" type="presParOf" srcId="{335ECE7B-777E-41BD-BD3A-1E050874E768}" destId="{0C1108E6-0DB9-4890-9065-1AF8F04DF029}" srcOrd="4" destOrd="0" presId="urn:microsoft.com/office/officeart/2005/8/layout/hProcess9"/>
    <dgm:cxn modelId="{1106E85A-1063-48D2-B307-77AF844CC6FC}" type="presParOf" srcId="{335ECE7B-777E-41BD-BD3A-1E050874E768}" destId="{E6F004E2-C5C7-40FB-A714-E9161FBCCA14}" srcOrd="5" destOrd="0" presId="urn:microsoft.com/office/officeart/2005/8/layout/hProcess9"/>
    <dgm:cxn modelId="{8629312A-D44C-41F5-B80F-22BF51AC367D}" type="presParOf" srcId="{335ECE7B-777E-41BD-BD3A-1E050874E768}" destId="{75CA5F9D-F2DE-4945-B070-191234A778E5}"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52BBB4-1502-4017-8E21-A306DA771D9A}" type="doc">
      <dgm:prSet loTypeId="urn:microsoft.com/office/officeart/2005/8/layout/hProcess9" loCatId="process" qsTypeId="urn:microsoft.com/office/officeart/2005/8/quickstyle/3d6" qsCatId="3D" csTypeId="urn:microsoft.com/office/officeart/2005/8/colors/accent0_3" csCatId="mainScheme" phldr="1"/>
      <dgm:spPr/>
    </dgm:pt>
    <dgm:pt modelId="{78D5F081-3964-4E0A-8CDE-A6551C3C8F31}">
      <dgm:prSet phldrT="[Text]"/>
      <dgm:spPr/>
      <dgm:t>
        <a:bodyPr/>
        <a:lstStyle/>
        <a:p>
          <a:r>
            <a:rPr lang="en-AU" dirty="0" smtClean="0">
              <a:latin typeface="Roboto Light" panose="02000000000000000000" pitchFamily="2" charset="0"/>
              <a:ea typeface="Roboto Light" panose="02000000000000000000" pitchFamily="2" charset="0"/>
              <a:cs typeface="Roboto Light" panose="02000000000000000000" pitchFamily="2" charset="0"/>
            </a:rPr>
            <a:t>Backlog</a:t>
          </a:r>
          <a:endParaRPr lang="en-AU" dirty="0">
            <a:latin typeface="Roboto Light" panose="02000000000000000000" pitchFamily="2" charset="0"/>
            <a:ea typeface="Roboto Light" panose="02000000000000000000" pitchFamily="2" charset="0"/>
            <a:cs typeface="Roboto Light" panose="02000000000000000000" pitchFamily="2" charset="0"/>
          </a:endParaRPr>
        </a:p>
      </dgm:t>
    </dgm:pt>
    <dgm:pt modelId="{E7CBBFC8-B3C7-47F6-BC42-468F2208FA84}" type="parTrans" cxnId="{70A4F030-B061-4845-875F-4B7A950C4752}">
      <dgm:prSet/>
      <dgm:spPr/>
      <dgm:t>
        <a:bodyPr/>
        <a:lstStyle/>
        <a:p>
          <a:endParaRPr lang="en-AU">
            <a:latin typeface="Roboto Light" panose="02000000000000000000" pitchFamily="2" charset="0"/>
            <a:ea typeface="Roboto Light" panose="02000000000000000000" pitchFamily="2" charset="0"/>
            <a:cs typeface="Roboto Light" panose="02000000000000000000" pitchFamily="2" charset="0"/>
          </a:endParaRPr>
        </a:p>
      </dgm:t>
    </dgm:pt>
    <dgm:pt modelId="{72A4613D-2459-49DA-BD4C-C61B5AFB6222}" type="sibTrans" cxnId="{70A4F030-B061-4845-875F-4B7A950C4752}">
      <dgm:prSet/>
      <dgm:spPr/>
      <dgm:t>
        <a:bodyPr/>
        <a:lstStyle/>
        <a:p>
          <a:endParaRPr lang="en-AU">
            <a:latin typeface="Roboto Light" panose="02000000000000000000" pitchFamily="2" charset="0"/>
            <a:ea typeface="Roboto Light" panose="02000000000000000000" pitchFamily="2" charset="0"/>
            <a:cs typeface="Roboto Light" panose="02000000000000000000" pitchFamily="2" charset="0"/>
          </a:endParaRPr>
        </a:p>
      </dgm:t>
    </dgm:pt>
    <dgm:pt modelId="{74C6B061-8A24-45F3-8484-6D333125922B}">
      <dgm:prSet phldrT="[Text]"/>
      <dgm:spPr/>
      <dgm:t>
        <a:bodyPr/>
        <a:lstStyle/>
        <a:p>
          <a:r>
            <a:rPr lang="en-AU" dirty="0" smtClean="0">
              <a:latin typeface="Roboto Light" panose="02000000000000000000" pitchFamily="2" charset="0"/>
              <a:ea typeface="Roboto Light" panose="02000000000000000000" pitchFamily="2" charset="0"/>
              <a:cs typeface="Roboto Light" panose="02000000000000000000" pitchFamily="2" charset="0"/>
            </a:rPr>
            <a:t>Build</a:t>
          </a:r>
          <a:endParaRPr lang="en-AU" dirty="0">
            <a:latin typeface="Roboto Light" panose="02000000000000000000" pitchFamily="2" charset="0"/>
            <a:ea typeface="Roboto Light" panose="02000000000000000000" pitchFamily="2" charset="0"/>
            <a:cs typeface="Roboto Light" panose="02000000000000000000" pitchFamily="2" charset="0"/>
          </a:endParaRPr>
        </a:p>
      </dgm:t>
    </dgm:pt>
    <dgm:pt modelId="{C7EEA757-C811-4A53-BC54-896C42A9A6A1}" type="parTrans" cxnId="{87A52474-C72C-44F5-8E5C-3014E4FC33AC}">
      <dgm:prSet/>
      <dgm:spPr/>
      <dgm:t>
        <a:bodyPr/>
        <a:lstStyle/>
        <a:p>
          <a:endParaRPr lang="en-AU">
            <a:latin typeface="Roboto Light" panose="02000000000000000000" pitchFamily="2" charset="0"/>
            <a:ea typeface="Roboto Light" panose="02000000000000000000" pitchFamily="2" charset="0"/>
            <a:cs typeface="Roboto Light" panose="02000000000000000000" pitchFamily="2" charset="0"/>
          </a:endParaRPr>
        </a:p>
      </dgm:t>
    </dgm:pt>
    <dgm:pt modelId="{EF6C8381-20FD-441D-BD3E-25D34CE0D509}" type="sibTrans" cxnId="{87A52474-C72C-44F5-8E5C-3014E4FC33AC}">
      <dgm:prSet/>
      <dgm:spPr/>
      <dgm:t>
        <a:bodyPr/>
        <a:lstStyle/>
        <a:p>
          <a:endParaRPr lang="en-AU">
            <a:latin typeface="Roboto Light" panose="02000000000000000000" pitchFamily="2" charset="0"/>
            <a:ea typeface="Roboto Light" panose="02000000000000000000" pitchFamily="2" charset="0"/>
            <a:cs typeface="Roboto Light" panose="02000000000000000000" pitchFamily="2" charset="0"/>
          </a:endParaRPr>
        </a:p>
      </dgm:t>
    </dgm:pt>
    <dgm:pt modelId="{0D8C97BB-640B-474C-8966-124EDBD1B98D}">
      <dgm:prSet phldrT="[Text]"/>
      <dgm:spPr/>
      <dgm:t>
        <a:bodyPr/>
        <a:lstStyle/>
        <a:p>
          <a:r>
            <a:rPr lang="en-AU" dirty="0" smtClean="0">
              <a:latin typeface="Roboto Light" panose="02000000000000000000" pitchFamily="2" charset="0"/>
              <a:ea typeface="Roboto Light" panose="02000000000000000000" pitchFamily="2" charset="0"/>
              <a:cs typeface="Roboto Light" panose="02000000000000000000" pitchFamily="2" charset="0"/>
            </a:rPr>
            <a:t>Test</a:t>
          </a:r>
          <a:endParaRPr lang="en-AU" dirty="0">
            <a:latin typeface="Roboto Light" panose="02000000000000000000" pitchFamily="2" charset="0"/>
            <a:ea typeface="Roboto Light" panose="02000000000000000000" pitchFamily="2" charset="0"/>
            <a:cs typeface="Roboto Light" panose="02000000000000000000" pitchFamily="2" charset="0"/>
          </a:endParaRPr>
        </a:p>
      </dgm:t>
    </dgm:pt>
    <dgm:pt modelId="{5AAAD086-827E-4CEE-9809-71C1A3C692FE}" type="parTrans" cxnId="{6F2F01BD-2BB2-41C7-8C78-993277A03FA2}">
      <dgm:prSet/>
      <dgm:spPr/>
      <dgm:t>
        <a:bodyPr/>
        <a:lstStyle/>
        <a:p>
          <a:endParaRPr lang="en-AU">
            <a:latin typeface="Roboto Light" panose="02000000000000000000" pitchFamily="2" charset="0"/>
            <a:ea typeface="Roboto Light" panose="02000000000000000000" pitchFamily="2" charset="0"/>
            <a:cs typeface="Roboto Light" panose="02000000000000000000" pitchFamily="2" charset="0"/>
          </a:endParaRPr>
        </a:p>
      </dgm:t>
    </dgm:pt>
    <dgm:pt modelId="{02A24CB0-EB73-4E07-AFB1-10672ED5B5E7}" type="sibTrans" cxnId="{6F2F01BD-2BB2-41C7-8C78-993277A03FA2}">
      <dgm:prSet/>
      <dgm:spPr/>
      <dgm:t>
        <a:bodyPr/>
        <a:lstStyle/>
        <a:p>
          <a:endParaRPr lang="en-AU">
            <a:latin typeface="Roboto Light" panose="02000000000000000000" pitchFamily="2" charset="0"/>
            <a:ea typeface="Roboto Light" panose="02000000000000000000" pitchFamily="2" charset="0"/>
            <a:cs typeface="Roboto Light" panose="02000000000000000000" pitchFamily="2" charset="0"/>
          </a:endParaRPr>
        </a:p>
      </dgm:t>
    </dgm:pt>
    <dgm:pt modelId="{7C7FDB4C-B914-4465-B063-BCC0F40D411B}">
      <dgm:prSet phldrT="[Text]"/>
      <dgm:spPr/>
      <dgm:t>
        <a:bodyPr/>
        <a:lstStyle/>
        <a:p>
          <a:r>
            <a:rPr lang="en-AU" dirty="0" smtClean="0">
              <a:latin typeface="Roboto Light" panose="02000000000000000000" pitchFamily="2" charset="0"/>
              <a:ea typeface="Roboto Light" panose="02000000000000000000" pitchFamily="2" charset="0"/>
              <a:cs typeface="Roboto Light" panose="02000000000000000000" pitchFamily="2" charset="0"/>
            </a:rPr>
            <a:t>Done</a:t>
          </a:r>
          <a:endParaRPr lang="en-AU" dirty="0">
            <a:latin typeface="Roboto Light" panose="02000000000000000000" pitchFamily="2" charset="0"/>
            <a:ea typeface="Roboto Light" panose="02000000000000000000" pitchFamily="2" charset="0"/>
            <a:cs typeface="Roboto Light" panose="02000000000000000000" pitchFamily="2" charset="0"/>
          </a:endParaRPr>
        </a:p>
      </dgm:t>
    </dgm:pt>
    <dgm:pt modelId="{439CFF22-26C9-409A-807D-ECB141F38844}" type="parTrans" cxnId="{4C2D119A-EC84-4B3F-BA4E-7FF02279CD41}">
      <dgm:prSet/>
      <dgm:spPr/>
      <dgm:t>
        <a:bodyPr/>
        <a:lstStyle/>
        <a:p>
          <a:endParaRPr lang="en-AU">
            <a:latin typeface="Roboto Light" panose="02000000000000000000" pitchFamily="2" charset="0"/>
            <a:ea typeface="Roboto Light" panose="02000000000000000000" pitchFamily="2" charset="0"/>
            <a:cs typeface="Roboto Light" panose="02000000000000000000" pitchFamily="2" charset="0"/>
          </a:endParaRPr>
        </a:p>
      </dgm:t>
    </dgm:pt>
    <dgm:pt modelId="{BEB88EAF-46D5-48CE-8B96-2EB12D06C66C}" type="sibTrans" cxnId="{4C2D119A-EC84-4B3F-BA4E-7FF02279CD41}">
      <dgm:prSet/>
      <dgm:spPr/>
      <dgm:t>
        <a:bodyPr/>
        <a:lstStyle/>
        <a:p>
          <a:endParaRPr lang="en-AU">
            <a:latin typeface="Roboto Light" panose="02000000000000000000" pitchFamily="2" charset="0"/>
            <a:ea typeface="Roboto Light" panose="02000000000000000000" pitchFamily="2" charset="0"/>
            <a:cs typeface="Roboto Light" panose="02000000000000000000" pitchFamily="2" charset="0"/>
          </a:endParaRPr>
        </a:p>
      </dgm:t>
    </dgm:pt>
    <dgm:pt modelId="{486FA324-52DD-470E-90F8-E035A2197BB4}">
      <dgm:prSet phldrT="[Text]"/>
      <dgm:spPr/>
      <dgm:t>
        <a:bodyPr/>
        <a:lstStyle/>
        <a:p>
          <a:r>
            <a:rPr lang="en-AU" dirty="0" smtClean="0">
              <a:latin typeface="Roboto Light" panose="02000000000000000000" pitchFamily="2" charset="0"/>
              <a:ea typeface="Roboto Light" panose="02000000000000000000" pitchFamily="2" charset="0"/>
              <a:cs typeface="Roboto Light" panose="02000000000000000000" pitchFamily="2" charset="0"/>
            </a:rPr>
            <a:t>Analysis</a:t>
          </a:r>
          <a:endParaRPr lang="en-AU" dirty="0">
            <a:latin typeface="Roboto Light" panose="02000000000000000000" pitchFamily="2" charset="0"/>
            <a:ea typeface="Roboto Light" panose="02000000000000000000" pitchFamily="2" charset="0"/>
            <a:cs typeface="Roboto Light" panose="02000000000000000000" pitchFamily="2" charset="0"/>
          </a:endParaRPr>
        </a:p>
      </dgm:t>
    </dgm:pt>
    <dgm:pt modelId="{644BB9D1-5405-4B2D-8129-ADCC38B45833}" type="parTrans" cxnId="{D16BA53A-425F-455B-B772-24B19C84D987}">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CCF0D13E-78E6-4A3B-B5FB-519530827242}" type="sibTrans" cxnId="{D16BA53A-425F-455B-B772-24B19C84D987}">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32216564-800C-4219-84EA-C71AD8F018DD}">
      <dgm:prSet phldrT="[Text]"/>
      <dgm:spPr/>
      <dgm:t>
        <a:bodyPr/>
        <a:lstStyle/>
        <a:p>
          <a:r>
            <a:rPr lang="en-AU" dirty="0" smtClean="0">
              <a:latin typeface="Roboto Light" panose="02000000000000000000" pitchFamily="2" charset="0"/>
              <a:ea typeface="Roboto Light" panose="02000000000000000000" pitchFamily="2" charset="0"/>
              <a:cs typeface="Roboto Light" panose="02000000000000000000" pitchFamily="2" charset="0"/>
            </a:rPr>
            <a:t>Stage</a:t>
          </a:r>
          <a:endParaRPr lang="en-AU" dirty="0">
            <a:latin typeface="Roboto Light" panose="02000000000000000000" pitchFamily="2" charset="0"/>
            <a:ea typeface="Roboto Light" panose="02000000000000000000" pitchFamily="2" charset="0"/>
            <a:cs typeface="Roboto Light" panose="02000000000000000000" pitchFamily="2" charset="0"/>
          </a:endParaRPr>
        </a:p>
      </dgm:t>
    </dgm:pt>
    <dgm:pt modelId="{134EC528-CED8-48B7-A8DE-F425D28B1182}" type="parTrans" cxnId="{109CD47B-B658-47C7-A7DD-458B665E33F8}">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88AE570D-C3A6-412C-9C40-944B81B66132}" type="sibTrans" cxnId="{109CD47B-B658-47C7-A7DD-458B665E33F8}">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09376C0E-2F8D-4A3C-8205-EB17C4A3D6F8}">
      <dgm:prSet phldrT="[Text]"/>
      <dgm:spPr/>
      <dgm:t>
        <a:bodyPr/>
        <a:lstStyle/>
        <a:p>
          <a:r>
            <a:rPr lang="en-AU" dirty="0" smtClean="0">
              <a:latin typeface="Roboto Light" panose="02000000000000000000" pitchFamily="2" charset="0"/>
              <a:ea typeface="Roboto Light" panose="02000000000000000000" pitchFamily="2" charset="0"/>
              <a:cs typeface="Roboto Light" panose="02000000000000000000" pitchFamily="2" charset="0"/>
            </a:rPr>
            <a:t>Doc’</a:t>
          </a:r>
          <a:endParaRPr lang="en-AU" dirty="0">
            <a:latin typeface="Roboto Light" panose="02000000000000000000" pitchFamily="2" charset="0"/>
            <a:ea typeface="Roboto Light" panose="02000000000000000000" pitchFamily="2" charset="0"/>
            <a:cs typeface="Roboto Light" panose="02000000000000000000" pitchFamily="2" charset="0"/>
          </a:endParaRPr>
        </a:p>
      </dgm:t>
    </dgm:pt>
    <dgm:pt modelId="{A6F76649-F895-44D7-B71D-C5FA7820BF0F}" type="parTrans" cxnId="{0B1C2A0F-FBD3-44FB-A525-633286F22AB0}">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73A26D95-B6BC-48C4-9020-657D7E9E6FA9}" type="sibTrans" cxnId="{0B1C2A0F-FBD3-44FB-A525-633286F22AB0}">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2803982C-F1D0-41CE-9DA6-BF306D5368A0}">
      <dgm:prSet phldrT="[Text]"/>
      <dgm:spPr/>
      <dgm:t>
        <a:bodyPr/>
        <a:lstStyle/>
        <a:p>
          <a:r>
            <a:rPr lang="en-AU" dirty="0" smtClean="0">
              <a:latin typeface="Roboto Light" panose="02000000000000000000" pitchFamily="2" charset="0"/>
              <a:ea typeface="Roboto Light" panose="02000000000000000000" pitchFamily="2" charset="0"/>
              <a:cs typeface="Roboto Light" panose="02000000000000000000" pitchFamily="2" charset="0"/>
            </a:rPr>
            <a:t>Release</a:t>
          </a:r>
          <a:endParaRPr lang="en-AU" dirty="0">
            <a:latin typeface="Roboto Light" panose="02000000000000000000" pitchFamily="2" charset="0"/>
            <a:ea typeface="Roboto Light" panose="02000000000000000000" pitchFamily="2" charset="0"/>
            <a:cs typeface="Roboto Light" panose="02000000000000000000" pitchFamily="2" charset="0"/>
          </a:endParaRPr>
        </a:p>
      </dgm:t>
    </dgm:pt>
    <dgm:pt modelId="{82111BDF-4A0E-40DE-8FC4-9197AF648FBC}" type="parTrans" cxnId="{BFAD203C-9C2B-44EC-8154-2AB5B9A3934A}">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1137D5DF-0DA3-4F41-9BFB-E9ED1CE43D7A}" type="sibTrans" cxnId="{BFAD203C-9C2B-44EC-8154-2AB5B9A3934A}">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D6CBAF45-41F0-4200-9BD2-6F28834B9037}" type="pres">
      <dgm:prSet presAssocID="{E852BBB4-1502-4017-8E21-A306DA771D9A}" presName="CompostProcess" presStyleCnt="0">
        <dgm:presLayoutVars>
          <dgm:dir/>
          <dgm:resizeHandles val="exact"/>
        </dgm:presLayoutVars>
      </dgm:prSet>
      <dgm:spPr/>
    </dgm:pt>
    <dgm:pt modelId="{BD68C4D7-DE4E-409D-9186-1F445E2B4078}" type="pres">
      <dgm:prSet presAssocID="{E852BBB4-1502-4017-8E21-A306DA771D9A}" presName="arrow" presStyleLbl="bgShp" presStyleIdx="0" presStyleCnt="1"/>
      <dgm:spPr/>
    </dgm:pt>
    <dgm:pt modelId="{335ECE7B-777E-41BD-BD3A-1E050874E768}" type="pres">
      <dgm:prSet presAssocID="{E852BBB4-1502-4017-8E21-A306DA771D9A}" presName="linearProcess" presStyleCnt="0"/>
      <dgm:spPr/>
    </dgm:pt>
    <dgm:pt modelId="{A8C4C304-776A-4C67-AC10-93CE757C2293}" type="pres">
      <dgm:prSet presAssocID="{78D5F081-3964-4E0A-8CDE-A6551C3C8F31}" presName="textNode" presStyleLbl="node1" presStyleIdx="0" presStyleCnt="8">
        <dgm:presLayoutVars>
          <dgm:bulletEnabled val="1"/>
        </dgm:presLayoutVars>
      </dgm:prSet>
      <dgm:spPr/>
      <dgm:t>
        <a:bodyPr/>
        <a:lstStyle/>
        <a:p>
          <a:endParaRPr lang="en-AU"/>
        </a:p>
      </dgm:t>
    </dgm:pt>
    <dgm:pt modelId="{C3E8C139-C243-4DDD-B2F9-E2EF527C3B34}" type="pres">
      <dgm:prSet presAssocID="{72A4613D-2459-49DA-BD4C-C61B5AFB6222}" presName="sibTrans" presStyleCnt="0"/>
      <dgm:spPr/>
    </dgm:pt>
    <dgm:pt modelId="{538A1769-82EF-4296-B41A-327847AF1DBE}" type="pres">
      <dgm:prSet presAssocID="{486FA324-52DD-470E-90F8-E035A2197BB4}" presName="textNode" presStyleLbl="node1" presStyleIdx="1" presStyleCnt="8">
        <dgm:presLayoutVars>
          <dgm:bulletEnabled val="1"/>
        </dgm:presLayoutVars>
      </dgm:prSet>
      <dgm:spPr/>
      <dgm:t>
        <a:bodyPr/>
        <a:lstStyle/>
        <a:p>
          <a:endParaRPr lang="en-AU"/>
        </a:p>
      </dgm:t>
    </dgm:pt>
    <dgm:pt modelId="{56A625D3-8E14-4988-A9CE-8FF00743617C}" type="pres">
      <dgm:prSet presAssocID="{CCF0D13E-78E6-4A3B-B5FB-519530827242}" presName="sibTrans" presStyleCnt="0"/>
      <dgm:spPr/>
    </dgm:pt>
    <dgm:pt modelId="{A6567C8C-650A-4E28-8BE6-FB938588B420}" type="pres">
      <dgm:prSet presAssocID="{74C6B061-8A24-45F3-8484-6D333125922B}" presName="textNode" presStyleLbl="node1" presStyleIdx="2" presStyleCnt="8">
        <dgm:presLayoutVars>
          <dgm:bulletEnabled val="1"/>
        </dgm:presLayoutVars>
      </dgm:prSet>
      <dgm:spPr/>
      <dgm:t>
        <a:bodyPr/>
        <a:lstStyle/>
        <a:p>
          <a:endParaRPr lang="en-AU"/>
        </a:p>
      </dgm:t>
    </dgm:pt>
    <dgm:pt modelId="{7E3B027C-3582-4DFD-967A-76E1DE95CE21}" type="pres">
      <dgm:prSet presAssocID="{EF6C8381-20FD-441D-BD3E-25D34CE0D509}" presName="sibTrans" presStyleCnt="0"/>
      <dgm:spPr/>
    </dgm:pt>
    <dgm:pt modelId="{0C1108E6-0DB9-4890-9065-1AF8F04DF029}" type="pres">
      <dgm:prSet presAssocID="{0D8C97BB-640B-474C-8966-124EDBD1B98D}" presName="textNode" presStyleLbl="node1" presStyleIdx="3" presStyleCnt="8">
        <dgm:presLayoutVars>
          <dgm:bulletEnabled val="1"/>
        </dgm:presLayoutVars>
      </dgm:prSet>
      <dgm:spPr/>
      <dgm:t>
        <a:bodyPr/>
        <a:lstStyle/>
        <a:p>
          <a:endParaRPr lang="en-AU"/>
        </a:p>
      </dgm:t>
    </dgm:pt>
    <dgm:pt modelId="{E6F004E2-C5C7-40FB-A714-E9161FBCCA14}" type="pres">
      <dgm:prSet presAssocID="{02A24CB0-EB73-4E07-AFB1-10672ED5B5E7}" presName="sibTrans" presStyleCnt="0"/>
      <dgm:spPr/>
    </dgm:pt>
    <dgm:pt modelId="{B5290E07-476D-4753-8E41-DEC285615E45}" type="pres">
      <dgm:prSet presAssocID="{32216564-800C-4219-84EA-C71AD8F018DD}" presName="textNode" presStyleLbl="node1" presStyleIdx="4" presStyleCnt="8">
        <dgm:presLayoutVars>
          <dgm:bulletEnabled val="1"/>
        </dgm:presLayoutVars>
      </dgm:prSet>
      <dgm:spPr/>
      <dgm:t>
        <a:bodyPr/>
        <a:lstStyle/>
        <a:p>
          <a:endParaRPr lang="en-AU"/>
        </a:p>
      </dgm:t>
    </dgm:pt>
    <dgm:pt modelId="{A4098BD3-F417-4E69-A98A-AF23F6A6495D}" type="pres">
      <dgm:prSet presAssocID="{88AE570D-C3A6-412C-9C40-944B81B66132}" presName="sibTrans" presStyleCnt="0"/>
      <dgm:spPr/>
    </dgm:pt>
    <dgm:pt modelId="{19BF89AD-3A32-4F81-B96C-3C2C46A1453C}" type="pres">
      <dgm:prSet presAssocID="{09376C0E-2F8D-4A3C-8205-EB17C4A3D6F8}" presName="textNode" presStyleLbl="node1" presStyleIdx="5" presStyleCnt="8">
        <dgm:presLayoutVars>
          <dgm:bulletEnabled val="1"/>
        </dgm:presLayoutVars>
      </dgm:prSet>
      <dgm:spPr/>
      <dgm:t>
        <a:bodyPr/>
        <a:lstStyle/>
        <a:p>
          <a:endParaRPr lang="en-AU"/>
        </a:p>
      </dgm:t>
    </dgm:pt>
    <dgm:pt modelId="{354E1C30-EDE8-4A15-B8F3-F9255BCAB4A8}" type="pres">
      <dgm:prSet presAssocID="{73A26D95-B6BC-48C4-9020-657D7E9E6FA9}" presName="sibTrans" presStyleCnt="0"/>
      <dgm:spPr/>
    </dgm:pt>
    <dgm:pt modelId="{D847C6FF-30DB-48EC-B33F-5013A82B7785}" type="pres">
      <dgm:prSet presAssocID="{2803982C-F1D0-41CE-9DA6-BF306D5368A0}" presName="textNode" presStyleLbl="node1" presStyleIdx="6" presStyleCnt="8">
        <dgm:presLayoutVars>
          <dgm:bulletEnabled val="1"/>
        </dgm:presLayoutVars>
      </dgm:prSet>
      <dgm:spPr/>
      <dgm:t>
        <a:bodyPr/>
        <a:lstStyle/>
        <a:p>
          <a:endParaRPr lang="en-AU"/>
        </a:p>
      </dgm:t>
    </dgm:pt>
    <dgm:pt modelId="{01D82123-BF78-4874-9A23-7040320E8FEE}" type="pres">
      <dgm:prSet presAssocID="{1137D5DF-0DA3-4F41-9BFB-E9ED1CE43D7A}" presName="sibTrans" presStyleCnt="0"/>
      <dgm:spPr/>
    </dgm:pt>
    <dgm:pt modelId="{75CA5F9D-F2DE-4945-B070-191234A778E5}" type="pres">
      <dgm:prSet presAssocID="{7C7FDB4C-B914-4465-B063-BCC0F40D411B}" presName="textNode" presStyleLbl="node1" presStyleIdx="7" presStyleCnt="8">
        <dgm:presLayoutVars>
          <dgm:bulletEnabled val="1"/>
        </dgm:presLayoutVars>
      </dgm:prSet>
      <dgm:spPr/>
      <dgm:t>
        <a:bodyPr/>
        <a:lstStyle/>
        <a:p>
          <a:endParaRPr lang="en-AU"/>
        </a:p>
      </dgm:t>
    </dgm:pt>
  </dgm:ptLst>
  <dgm:cxnLst>
    <dgm:cxn modelId="{A2EC3E02-0DC7-454B-A347-5072E79396E8}" type="presOf" srcId="{E852BBB4-1502-4017-8E21-A306DA771D9A}" destId="{D6CBAF45-41F0-4200-9BD2-6F28834B9037}" srcOrd="0" destOrd="0" presId="urn:microsoft.com/office/officeart/2005/8/layout/hProcess9"/>
    <dgm:cxn modelId="{0B1C2A0F-FBD3-44FB-A525-633286F22AB0}" srcId="{E852BBB4-1502-4017-8E21-A306DA771D9A}" destId="{09376C0E-2F8D-4A3C-8205-EB17C4A3D6F8}" srcOrd="5" destOrd="0" parTransId="{A6F76649-F895-44D7-B71D-C5FA7820BF0F}" sibTransId="{73A26D95-B6BC-48C4-9020-657D7E9E6FA9}"/>
    <dgm:cxn modelId="{F06BAAD1-BB5E-4882-AEFB-E50EF15DE38B}" type="presOf" srcId="{74C6B061-8A24-45F3-8484-6D333125922B}" destId="{A6567C8C-650A-4E28-8BE6-FB938588B420}" srcOrd="0" destOrd="0" presId="urn:microsoft.com/office/officeart/2005/8/layout/hProcess9"/>
    <dgm:cxn modelId="{D16BA53A-425F-455B-B772-24B19C84D987}" srcId="{E852BBB4-1502-4017-8E21-A306DA771D9A}" destId="{486FA324-52DD-470E-90F8-E035A2197BB4}" srcOrd="1" destOrd="0" parTransId="{644BB9D1-5405-4B2D-8129-ADCC38B45833}" sibTransId="{CCF0D13E-78E6-4A3B-B5FB-519530827242}"/>
    <dgm:cxn modelId="{F580B491-35C3-4130-8E71-68D91A25CE5F}" type="presOf" srcId="{2803982C-F1D0-41CE-9DA6-BF306D5368A0}" destId="{D847C6FF-30DB-48EC-B33F-5013A82B7785}" srcOrd="0" destOrd="0" presId="urn:microsoft.com/office/officeart/2005/8/layout/hProcess9"/>
    <dgm:cxn modelId="{874CCF47-83A2-49B8-B46C-9F0D12C6D824}" type="presOf" srcId="{0D8C97BB-640B-474C-8966-124EDBD1B98D}" destId="{0C1108E6-0DB9-4890-9065-1AF8F04DF029}" srcOrd="0" destOrd="0" presId="urn:microsoft.com/office/officeart/2005/8/layout/hProcess9"/>
    <dgm:cxn modelId="{4C2D119A-EC84-4B3F-BA4E-7FF02279CD41}" srcId="{E852BBB4-1502-4017-8E21-A306DA771D9A}" destId="{7C7FDB4C-B914-4465-B063-BCC0F40D411B}" srcOrd="7" destOrd="0" parTransId="{439CFF22-26C9-409A-807D-ECB141F38844}" sibTransId="{BEB88EAF-46D5-48CE-8B96-2EB12D06C66C}"/>
    <dgm:cxn modelId="{70A4F030-B061-4845-875F-4B7A950C4752}" srcId="{E852BBB4-1502-4017-8E21-A306DA771D9A}" destId="{78D5F081-3964-4E0A-8CDE-A6551C3C8F31}" srcOrd="0" destOrd="0" parTransId="{E7CBBFC8-B3C7-47F6-BC42-468F2208FA84}" sibTransId="{72A4613D-2459-49DA-BD4C-C61B5AFB6222}"/>
    <dgm:cxn modelId="{109CD47B-B658-47C7-A7DD-458B665E33F8}" srcId="{E852BBB4-1502-4017-8E21-A306DA771D9A}" destId="{32216564-800C-4219-84EA-C71AD8F018DD}" srcOrd="4" destOrd="0" parTransId="{134EC528-CED8-48B7-A8DE-F425D28B1182}" sibTransId="{88AE570D-C3A6-412C-9C40-944B81B66132}"/>
    <dgm:cxn modelId="{05169661-2FF0-4D0B-8E5F-E6E74518DE19}" type="presOf" srcId="{32216564-800C-4219-84EA-C71AD8F018DD}" destId="{B5290E07-476D-4753-8E41-DEC285615E45}" srcOrd="0" destOrd="0" presId="urn:microsoft.com/office/officeart/2005/8/layout/hProcess9"/>
    <dgm:cxn modelId="{B4529F17-575D-4365-B90C-1FCE2D11D588}" type="presOf" srcId="{7C7FDB4C-B914-4465-B063-BCC0F40D411B}" destId="{75CA5F9D-F2DE-4945-B070-191234A778E5}" srcOrd="0" destOrd="0" presId="urn:microsoft.com/office/officeart/2005/8/layout/hProcess9"/>
    <dgm:cxn modelId="{21D03F56-1734-413C-9CF3-AE05812C9448}" type="presOf" srcId="{09376C0E-2F8D-4A3C-8205-EB17C4A3D6F8}" destId="{19BF89AD-3A32-4F81-B96C-3C2C46A1453C}" srcOrd="0" destOrd="0" presId="urn:microsoft.com/office/officeart/2005/8/layout/hProcess9"/>
    <dgm:cxn modelId="{87A52474-C72C-44F5-8E5C-3014E4FC33AC}" srcId="{E852BBB4-1502-4017-8E21-A306DA771D9A}" destId="{74C6B061-8A24-45F3-8484-6D333125922B}" srcOrd="2" destOrd="0" parTransId="{C7EEA757-C811-4A53-BC54-896C42A9A6A1}" sibTransId="{EF6C8381-20FD-441D-BD3E-25D34CE0D509}"/>
    <dgm:cxn modelId="{BFAD203C-9C2B-44EC-8154-2AB5B9A3934A}" srcId="{E852BBB4-1502-4017-8E21-A306DA771D9A}" destId="{2803982C-F1D0-41CE-9DA6-BF306D5368A0}" srcOrd="6" destOrd="0" parTransId="{82111BDF-4A0E-40DE-8FC4-9197AF648FBC}" sibTransId="{1137D5DF-0DA3-4F41-9BFB-E9ED1CE43D7A}"/>
    <dgm:cxn modelId="{6F2F01BD-2BB2-41C7-8C78-993277A03FA2}" srcId="{E852BBB4-1502-4017-8E21-A306DA771D9A}" destId="{0D8C97BB-640B-474C-8966-124EDBD1B98D}" srcOrd="3" destOrd="0" parTransId="{5AAAD086-827E-4CEE-9809-71C1A3C692FE}" sibTransId="{02A24CB0-EB73-4E07-AFB1-10672ED5B5E7}"/>
    <dgm:cxn modelId="{A6D64869-EE99-4E37-B709-2D30B34E933B}" type="presOf" srcId="{486FA324-52DD-470E-90F8-E035A2197BB4}" destId="{538A1769-82EF-4296-B41A-327847AF1DBE}" srcOrd="0" destOrd="0" presId="urn:microsoft.com/office/officeart/2005/8/layout/hProcess9"/>
    <dgm:cxn modelId="{20B653B0-58EC-4AB7-9A1C-653C3E218309}" type="presOf" srcId="{78D5F081-3964-4E0A-8CDE-A6551C3C8F31}" destId="{A8C4C304-776A-4C67-AC10-93CE757C2293}" srcOrd="0" destOrd="0" presId="urn:microsoft.com/office/officeart/2005/8/layout/hProcess9"/>
    <dgm:cxn modelId="{61F75116-6CA6-43C6-B758-0FB5886192AD}" type="presParOf" srcId="{D6CBAF45-41F0-4200-9BD2-6F28834B9037}" destId="{BD68C4D7-DE4E-409D-9186-1F445E2B4078}" srcOrd="0" destOrd="0" presId="urn:microsoft.com/office/officeart/2005/8/layout/hProcess9"/>
    <dgm:cxn modelId="{4DD10D12-1E26-4B7C-BC4C-D6147AB1E7B5}" type="presParOf" srcId="{D6CBAF45-41F0-4200-9BD2-6F28834B9037}" destId="{335ECE7B-777E-41BD-BD3A-1E050874E768}" srcOrd="1" destOrd="0" presId="urn:microsoft.com/office/officeart/2005/8/layout/hProcess9"/>
    <dgm:cxn modelId="{023DE497-745D-49BE-B690-6D6723B1638E}" type="presParOf" srcId="{335ECE7B-777E-41BD-BD3A-1E050874E768}" destId="{A8C4C304-776A-4C67-AC10-93CE757C2293}" srcOrd="0" destOrd="0" presId="urn:microsoft.com/office/officeart/2005/8/layout/hProcess9"/>
    <dgm:cxn modelId="{CC12B0D7-32F5-4D40-B384-9403B2CACD74}" type="presParOf" srcId="{335ECE7B-777E-41BD-BD3A-1E050874E768}" destId="{C3E8C139-C243-4DDD-B2F9-E2EF527C3B34}" srcOrd="1" destOrd="0" presId="urn:microsoft.com/office/officeart/2005/8/layout/hProcess9"/>
    <dgm:cxn modelId="{44983780-52B3-4EBD-B0CC-1B8C49D0B4A4}" type="presParOf" srcId="{335ECE7B-777E-41BD-BD3A-1E050874E768}" destId="{538A1769-82EF-4296-B41A-327847AF1DBE}" srcOrd="2" destOrd="0" presId="urn:microsoft.com/office/officeart/2005/8/layout/hProcess9"/>
    <dgm:cxn modelId="{81205DBD-93B3-41F2-B70B-8F9715CFC741}" type="presParOf" srcId="{335ECE7B-777E-41BD-BD3A-1E050874E768}" destId="{56A625D3-8E14-4988-A9CE-8FF00743617C}" srcOrd="3" destOrd="0" presId="urn:microsoft.com/office/officeart/2005/8/layout/hProcess9"/>
    <dgm:cxn modelId="{4435E01A-F6F8-498F-9888-38C013BFE27E}" type="presParOf" srcId="{335ECE7B-777E-41BD-BD3A-1E050874E768}" destId="{A6567C8C-650A-4E28-8BE6-FB938588B420}" srcOrd="4" destOrd="0" presId="urn:microsoft.com/office/officeart/2005/8/layout/hProcess9"/>
    <dgm:cxn modelId="{922DCAC3-7D47-4142-AF25-A4375FCE51FC}" type="presParOf" srcId="{335ECE7B-777E-41BD-BD3A-1E050874E768}" destId="{7E3B027C-3582-4DFD-967A-76E1DE95CE21}" srcOrd="5" destOrd="0" presId="urn:microsoft.com/office/officeart/2005/8/layout/hProcess9"/>
    <dgm:cxn modelId="{47C14361-020D-4825-B81E-C12642C97055}" type="presParOf" srcId="{335ECE7B-777E-41BD-BD3A-1E050874E768}" destId="{0C1108E6-0DB9-4890-9065-1AF8F04DF029}" srcOrd="6" destOrd="0" presId="urn:microsoft.com/office/officeart/2005/8/layout/hProcess9"/>
    <dgm:cxn modelId="{3464E11C-62B5-4409-88DC-83B7C72C7A8F}" type="presParOf" srcId="{335ECE7B-777E-41BD-BD3A-1E050874E768}" destId="{E6F004E2-C5C7-40FB-A714-E9161FBCCA14}" srcOrd="7" destOrd="0" presId="urn:microsoft.com/office/officeart/2005/8/layout/hProcess9"/>
    <dgm:cxn modelId="{2AF1C8F0-3CDF-4051-A782-C75329CC8BD7}" type="presParOf" srcId="{335ECE7B-777E-41BD-BD3A-1E050874E768}" destId="{B5290E07-476D-4753-8E41-DEC285615E45}" srcOrd="8" destOrd="0" presId="urn:microsoft.com/office/officeart/2005/8/layout/hProcess9"/>
    <dgm:cxn modelId="{F83DD1B0-31EB-46DC-88B7-8795577853F8}" type="presParOf" srcId="{335ECE7B-777E-41BD-BD3A-1E050874E768}" destId="{A4098BD3-F417-4E69-A98A-AF23F6A6495D}" srcOrd="9" destOrd="0" presId="urn:microsoft.com/office/officeart/2005/8/layout/hProcess9"/>
    <dgm:cxn modelId="{37E3A24E-1D76-4BD0-967F-4955EEA12822}" type="presParOf" srcId="{335ECE7B-777E-41BD-BD3A-1E050874E768}" destId="{19BF89AD-3A32-4F81-B96C-3C2C46A1453C}" srcOrd="10" destOrd="0" presId="urn:microsoft.com/office/officeart/2005/8/layout/hProcess9"/>
    <dgm:cxn modelId="{86FB08D8-4263-45C4-8ABA-F1BCE904EB6C}" type="presParOf" srcId="{335ECE7B-777E-41BD-BD3A-1E050874E768}" destId="{354E1C30-EDE8-4A15-B8F3-F9255BCAB4A8}" srcOrd="11" destOrd="0" presId="urn:microsoft.com/office/officeart/2005/8/layout/hProcess9"/>
    <dgm:cxn modelId="{62107A8B-3F22-406E-BE27-D96D4EB5444A}" type="presParOf" srcId="{335ECE7B-777E-41BD-BD3A-1E050874E768}" destId="{D847C6FF-30DB-48EC-B33F-5013A82B7785}" srcOrd="12" destOrd="0" presId="urn:microsoft.com/office/officeart/2005/8/layout/hProcess9"/>
    <dgm:cxn modelId="{82B9354B-C808-40B8-9619-4F023CB5AC7D}" type="presParOf" srcId="{335ECE7B-777E-41BD-BD3A-1E050874E768}" destId="{01D82123-BF78-4874-9A23-7040320E8FEE}" srcOrd="13" destOrd="0" presId="urn:microsoft.com/office/officeart/2005/8/layout/hProcess9"/>
    <dgm:cxn modelId="{2BCB80CC-E3AB-4B0C-B79F-8B64FBE1A807}" type="presParOf" srcId="{335ECE7B-777E-41BD-BD3A-1E050874E768}" destId="{75CA5F9D-F2DE-4945-B070-191234A778E5}" srcOrd="1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800D88-4DF7-429E-9FF9-A33D72865D98}" type="datetimeFigureOut">
              <a:rPr lang="en-AU" smtClean="0"/>
              <a:pPr/>
              <a:t>18/06/2015</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A8789-324A-4EE9-A164-50B85A2BDB2F}" type="slidenum">
              <a:rPr lang="en-AU" smtClean="0"/>
              <a:pPr/>
              <a:t>‹#›</a:t>
            </a:fld>
            <a:endParaRPr lang="en-AU"/>
          </a:p>
        </p:txBody>
      </p:sp>
    </p:spTree>
    <p:extLst>
      <p:ext uri="{BB962C8B-B14F-4D97-AF65-F5344CB8AC3E}">
        <p14:creationId xmlns:p14="http://schemas.microsoft.com/office/powerpoint/2010/main" xmlns="" val="3639407567"/>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i="0" dirty="0"/>
          </a:p>
        </p:txBody>
      </p:sp>
      <p:sp>
        <p:nvSpPr>
          <p:cNvPr id="4" name="Slide Number Placeholder 3"/>
          <p:cNvSpPr>
            <a:spLocks noGrp="1"/>
          </p:cNvSpPr>
          <p:nvPr>
            <p:ph type="sldNum" sz="quarter" idx="10"/>
          </p:nvPr>
        </p:nvSpPr>
        <p:spPr/>
        <p:txBody>
          <a:bodyPr/>
          <a:lstStyle/>
          <a:p>
            <a:fld id="{454A8789-324A-4EE9-A164-50B85A2BDB2F}" type="slidenum">
              <a:rPr lang="en-AU" smtClean="0"/>
              <a:pPr/>
              <a:t>2</a:t>
            </a:fld>
            <a:endParaRPr lang="en-AU"/>
          </a:p>
        </p:txBody>
      </p:sp>
    </p:spTree>
    <p:extLst>
      <p:ext uri="{BB962C8B-B14F-4D97-AF65-F5344CB8AC3E}">
        <p14:creationId xmlns="" xmlns:p14="http://schemas.microsoft.com/office/powerpoint/2010/main" val="2294510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54A8789-324A-4EE9-A164-50B85A2BDB2F}" type="slidenum">
              <a:rPr lang="en-AU" smtClean="0"/>
              <a:pPr/>
              <a:t>16</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i="0" dirty="0" smtClean="0"/>
              <a:t>Let’s finish off by looking</a:t>
            </a:r>
            <a:r>
              <a:rPr lang="en-AU" i="0" baseline="0" dirty="0" smtClean="0"/>
              <a:t> at our original definition of </a:t>
            </a:r>
            <a:r>
              <a:rPr lang="en-AU" sz="1200" b="0" i="0" kern="1200" dirty="0" smtClean="0">
                <a:solidFill>
                  <a:schemeClr val="tx1"/>
                </a:solidFill>
                <a:effectLst/>
                <a:latin typeface="+mn-lt"/>
                <a:ea typeface="+mn-ea"/>
                <a:cs typeface="+mn-cs"/>
              </a:rPr>
              <a:t>business growth; Business growth comes from applying profitability to customer growth. Profitability comes from delivering services to your customers, accurately and efficiently. Over the last 15 minutes we have looked at some of the mechanisms from the lean and agile traditions that we can apply for adaptable</a:t>
            </a:r>
            <a:r>
              <a:rPr lang="en-AU" sz="1200" b="0" i="0" kern="1200" baseline="0" dirty="0" smtClean="0">
                <a:solidFill>
                  <a:schemeClr val="tx1"/>
                </a:solidFill>
                <a:effectLst/>
                <a:latin typeface="+mn-lt"/>
                <a:ea typeface="+mn-ea"/>
                <a:cs typeface="+mn-cs"/>
              </a:rPr>
              <a:t> businesses and </a:t>
            </a:r>
            <a:r>
              <a:rPr lang="en-AU" sz="1200" b="0" i="0" kern="1200" dirty="0" smtClean="0">
                <a:solidFill>
                  <a:schemeClr val="tx1"/>
                </a:solidFill>
                <a:effectLst/>
                <a:latin typeface="+mn-lt"/>
                <a:ea typeface="+mn-ea"/>
                <a:cs typeface="+mn-cs"/>
              </a:rPr>
              <a:t>sustainable business</a:t>
            </a:r>
            <a:r>
              <a:rPr lang="en-AU" sz="1200" b="0" i="0" kern="1200" baseline="0" dirty="0" smtClean="0">
                <a:solidFill>
                  <a:schemeClr val="tx1"/>
                </a:solidFill>
                <a:effectLst/>
                <a:latin typeface="+mn-lt"/>
                <a:ea typeface="+mn-ea"/>
                <a:cs typeface="+mn-cs"/>
              </a:rPr>
              <a:t> growth. </a:t>
            </a:r>
            <a:endParaRPr lang="en-AU" sz="1200" b="0" i="0" kern="1200" dirty="0" smtClean="0">
              <a:solidFill>
                <a:schemeClr val="tx1"/>
              </a:solidFill>
              <a:effectLst/>
              <a:latin typeface="+mn-lt"/>
              <a:ea typeface="+mn-ea"/>
              <a:cs typeface="+mn-cs"/>
            </a:endParaRPr>
          </a:p>
          <a:p>
            <a:endParaRPr lang="en-AU" i="0" dirty="0" smtClean="0"/>
          </a:p>
          <a:p>
            <a:r>
              <a:rPr lang="en-AU" sz="800" i="0" dirty="0" smtClean="0">
                <a:solidFill>
                  <a:schemeClr val="bg1"/>
                </a:solidFill>
              </a:rPr>
              <a:t>And I’ll leave you</a:t>
            </a:r>
            <a:r>
              <a:rPr lang="en-AU" sz="800" i="0" baseline="0" dirty="0" smtClean="0">
                <a:solidFill>
                  <a:schemeClr val="bg1"/>
                </a:solidFill>
              </a:rPr>
              <a:t> o</a:t>
            </a:r>
            <a:r>
              <a:rPr lang="en-AU" sz="800" i="0" dirty="0" smtClean="0">
                <a:solidFill>
                  <a:schemeClr val="bg1"/>
                </a:solidFill>
              </a:rPr>
              <a:t>n that </a:t>
            </a:r>
            <a:r>
              <a:rPr lang="en-AU" sz="800" i="0" smtClean="0">
                <a:solidFill>
                  <a:schemeClr val="bg1"/>
                </a:solidFill>
              </a:rPr>
              <a:t>note. </a:t>
            </a:r>
            <a:r>
              <a:rPr lang="en-AU" sz="800" i="0" dirty="0" smtClean="0">
                <a:solidFill>
                  <a:schemeClr val="bg1"/>
                </a:solidFill>
              </a:rPr>
              <a:t>Any questions. </a:t>
            </a:r>
            <a:endParaRPr lang="en-AU" i="0" dirty="0"/>
          </a:p>
        </p:txBody>
      </p:sp>
      <p:sp>
        <p:nvSpPr>
          <p:cNvPr id="4" name="Slide Number Placeholder 3"/>
          <p:cNvSpPr>
            <a:spLocks noGrp="1"/>
          </p:cNvSpPr>
          <p:nvPr>
            <p:ph type="sldNum" sz="quarter" idx="10"/>
          </p:nvPr>
        </p:nvSpPr>
        <p:spPr/>
        <p:txBody>
          <a:bodyPr/>
          <a:lstStyle/>
          <a:p>
            <a:fld id="{454A8789-324A-4EE9-A164-50B85A2BDB2F}" type="slidenum">
              <a:rPr lang="en-AU" smtClean="0"/>
              <a:pPr/>
              <a:t>74</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i="0" dirty="0"/>
          </a:p>
        </p:txBody>
      </p:sp>
      <p:sp>
        <p:nvSpPr>
          <p:cNvPr id="4" name="Slide Number Placeholder 3"/>
          <p:cNvSpPr>
            <a:spLocks noGrp="1"/>
          </p:cNvSpPr>
          <p:nvPr>
            <p:ph type="sldNum" sz="quarter" idx="10"/>
          </p:nvPr>
        </p:nvSpPr>
        <p:spPr/>
        <p:txBody>
          <a:bodyPr/>
          <a:lstStyle/>
          <a:p>
            <a:fld id="{454A8789-324A-4EE9-A164-50B85A2BDB2F}" type="slidenum">
              <a:rPr lang="en-AU" smtClean="0"/>
              <a:pPr/>
              <a:t>75</a:t>
            </a:fld>
            <a:endParaRPr lang="en-AU"/>
          </a:p>
        </p:txBody>
      </p:sp>
    </p:spTree>
    <p:extLst>
      <p:ext uri="{BB962C8B-B14F-4D97-AF65-F5344CB8AC3E}">
        <p14:creationId xmlns="" xmlns:p14="http://schemas.microsoft.com/office/powerpoint/2010/main" val="34627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9B12FED-FD98-4319-83F4-B93B30726578}" type="datetimeFigureOut">
              <a:rPr lang="en-AU" smtClean="0"/>
              <a:pPr/>
              <a:t>18/06/2015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7E516F-28A1-4900-84C9-C3019F194716}" type="slidenum">
              <a:rPr lang="en-AU" smtClean="0"/>
              <a:pPr/>
              <a:t>‹#›</a:t>
            </a:fld>
            <a:endParaRPr lang="en-A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204864"/>
            <a:ext cx="12192000" cy="2448272"/>
          </a:xfrm>
          <a:solidFill>
            <a:schemeClr val="tx1">
              <a:alpha val="60000"/>
            </a:schemeClr>
          </a:solidFill>
        </p:spPr>
        <p:txBody>
          <a:bodyPr>
            <a:normAutofit/>
          </a:bodyPr>
          <a:lstStyle>
            <a:lvl1pPr>
              <a:defRPr lang="en-AU" sz="4800" b="0" i="1" kern="1200" cap="none" spc="-100" baseline="0" dirty="0" smtClean="0">
                <a:solidFill>
                  <a:schemeClr val="bg1"/>
                </a:solidFill>
                <a:effectLst>
                  <a:outerShdw blurRad="38100" dist="38100" dir="2700000" algn="tl">
                    <a:srgbClr val="000000">
                      <a:alpha val="43137"/>
                    </a:srgbClr>
                  </a:outerShdw>
                </a:effectLst>
                <a:latin typeface="Helvetica" pitchFamily="34" charset="0"/>
                <a:ea typeface="+mj-ea"/>
                <a:cs typeface="+mj-cs"/>
              </a:defRPr>
            </a:lvl1pPr>
          </a:lstStyle>
          <a:p>
            <a:r>
              <a:rPr lang="en-US" dirty="0" smtClean="0"/>
              <a:t>Maximum 3 Lines of title text</a:t>
            </a:r>
            <a:br>
              <a:rPr lang="en-US" dirty="0" smtClean="0"/>
            </a:br>
            <a:r>
              <a:rPr lang="en-US" dirty="0" smtClean="0"/>
              <a:t>+ 1 of 22pt black</a:t>
            </a:r>
            <a:endParaRPr lang="en-AU"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BD165-7EEF-4C8D-AB51-B5BEA7896A65}" type="datetimeFigureOut">
              <a:rPr lang="en-AU" smtClean="0"/>
              <a:pPr/>
              <a:t>18/06/2015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DF4AFDF-BAFD-40A5-8B38-1E9B81418764}" type="slidenum">
              <a:rPr lang="en-AU" smtClean="0"/>
              <a:pPr/>
              <a:t>‹#›</a:t>
            </a:fld>
            <a:endParaRPr lang="en-AU"/>
          </a:p>
        </p:txBody>
      </p:sp>
    </p:spTree>
    <p:extLst>
      <p:ext uri="{BB962C8B-B14F-4D97-AF65-F5344CB8AC3E}">
        <p14:creationId xmlns:p14="http://schemas.microsoft.com/office/powerpoint/2010/main" xmlns="" val="2057272404"/>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ue">
    <p:bg>
      <p:bgPr>
        <a:gradFill flip="none" rotWithShape="1">
          <a:gsLst>
            <a:gs pos="0">
              <a:schemeClr val="tx2">
                <a:lumMod val="60000"/>
                <a:lumOff val="40000"/>
              </a:schemeClr>
            </a:gs>
            <a:gs pos="41000">
              <a:schemeClr val="tx2">
                <a:lumMod val="5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9456" y="596685"/>
            <a:ext cx="9793088" cy="5040560"/>
          </a:xfrm>
        </p:spPr>
        <p:txBody>
          <a:bodyPr/>
          <a:lstStyle>
            <a:lvl1pPr>
              <a:defRPr i="0" cap="none" baseline="0">
                <a:solidFill>
                  <a:schemeClr val="bg1"/>
                </a:solidFill>
                <a:effectLst>
                  <a:outerShdw blurRad="38100" dist="38100" dir="2700000" algn="tl">
                    <a:srgbClr val="000000">
                      <a:alpha val="43137"/>
                    </a:srgbClr>
                  </a:outerShdw>
                </a:effectLst>
                <a:latin typeface="Source Sans Pro Light" panose="020B0403030403020204" pitchFamily="34" charset="0"/>
                <a:ea typeface="Roboto Light" panose="02000000000000000000" pitchFamily="2" charset="0"/>
                <a:cs typeface="Helvetica" panose="020B0604020202020204" pitchFamily="34" charset="0"/>
              </a:defRPr>
            </a:lvl1pPr>
          </a:lstStyle>
          <a:p>
            <a:r>
              <a:rPr lang="en-US" dirty="0" smtClean="0"/>
              <a:t>maximum 3 lines of title text</a:t>
            </a:r>
            <a:br>
              <a:rPr lang="en-US" dirty="0" smtClean="0"/>
            </a:br>
            <a:r>
              <a:rPr lang="en-US" dirty="0" smtClean="0"/>
              <a:t>+ 1 of 22pt black</a:t>
            </a:r>
            <a:endParaRPr lang="en-AU"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ue">
    <p:bg>
      <p:bgPr>
        <a:gradFill flip="none" rotWithShape="1">
          <a:gsLst>
            <a:gs pos="0">
              <a:schemeClr val="tx2">
                <a:lumMod val="40000"/>
                <a:lumOff val="60000"/>
              </a:schemeClr>
            </a:gs>
            <a:gs pos="100000">
              <a:schemeClr val="tx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3552" y="260648"/>
            <a:ext cx="8256917" cy="6336704"/>
          </a:xfrm>
        </p:spPr>
        <p:txBody>
          <a:bodyPr/>
          <a:lstStyle>
            <a:lvl1pPr>
              <a:defRPr baseline="0">
                <a:solidFill>
                  <a:schemeClr val="tx1"/>
                </a:solidFill>
                <a:effectLst>
                  <a:outerShdw blurRad="38100" dist="38100" dir="2700000" algn="tl">
                    <a:srgbClr val="000000">
                      <a:alpha val="43137"/>
                    </a:srgbClr>
                  </a:outerShdw>
                </a:effectLst>
              </a:defRPr>
            </a:lvl1pPr>
          </a:lstStyle>
          <a:p>
            <a:r>
              <a:rPr lang="en-US" dirty="0" smtClean="0"/>
              <a:t>Maximum 3 Lines of title text</a:t>
            </a:r>
            <a:br>
              <a:rPr lang="en-US" dirty="0" smtClean="0"/>
            </a:br>
            <a:r>
              <a:rPr lang="en-US" dirty="0" smtClean="0"/>
              <a:t>+ 1 of 22pt WHITE</a:t>
            </a:r>
            <a:endParaRPr lang="en-AU"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p:bg>
      <p:bgPr>
        <a:gradFill flip="none" rotWithShape="1">
          <a:gsLst>
            <a:gs pos="0">
              <a:schemeClr val="accent2">
                <a:lumMod val="40000"/>
                <a:lumOff val="60000"/>
              </a:schemeClr>
            </a:gs>
            <a:gs pos="100000">
              <a:schemeClr val="accent2">
                <a:lumMod val="5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3552" y="260648"/>
            <a:ext cx="8256917" cy="6336704"/>
          </a:xfrm>
        </p:spPr>
        <p:txBody>
          <a:bodyPr/>
          <a:lstStyle>
            <a:lvl1pPr>
              <a:defRPr baseline="0">
                <a:solidFill>
                  <a:schemeClr val="tx1"/>
                </a:solidFill>
                <a:effectLst>
                  <a:outerShdw blurRad="38100" dist="38100" dir="2700000" algn="tl">
                    <a:srgbClr val="000000">
                      <a:alpha val="43137"/>
                    </a:srgbClr>
                  </a:outerShdw>
                </a:effectLst>
              </a:defRPr>
            </a:lvl1pPr>
          </a:lstStyle>
          <a:p>
            <a:r>
              <a:rPr lang="en-US" dirty="0" smtClean="0"/>
              <a:t>Maximum 3 Lines of title text</a:t>
            </a:r>
            <a:br>
              <a:rPr lang="en-US" dirty="0" smtClean="0"/>
            </a:br>
            <a:r>
              <a:rPr lang="en-US" dirty="0" smtClean="0"/>
              <a:t>+ 1 of 22pt White</a:t>
            </a:r>
            <a:endParaRPr lang="en-AU"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p:bg>
      <p:bgPr>
        <a:gradFill flip="none" rotWithShape="1">
          <a:gsLst>
            <a:gs pos="0">
              <a:schemeClr val="accent3">
                <a:lumMod val="40000"/>
                <a:lumOff val="60000"/>
              </a:schemeClr>
            </a:gs>
            <a:gs pos="100000">
              <a:schemeClr val="accent3">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3552" y="260648"/>
            <a:ext cx="8256917" cy="6336704"/>
          </a:xfrm>
        </p:spPr>
        <p:txBody>
          <a:bodyPr/>
          <a:lstStyle>
            <a:lvl1pPr>
              <a:defRPr baseline="0">
                <a:solidFill>
                  <a:schemeClr val="tx1"/>
                </a:solidFill>
                <a:effectLst>
                  <a:outerShdw blurRad="38100" dist="38100" dir="2700000" algn="tl">
                    <a:srgbClr val="000000">
                      <a:alpha val="43137"/>
                    </a:srgbClr>
                  </a:outerShdw>
                </a:effectLst>
              </a:defRPr>
            </a:lvl1pPr>
          </a:lstStyle>
          <a:p>
            <a:r>
              <a:rPr lang="en-US" dirty="0" smtClean="0"/>
              <a:t>Maximum 3 Lines of title text</a:t>
            </a:r>
            <a:br>
              <a:rPr lang="en-US" dirty="0" smtClean="0"/>
            </a:br>
            <a:r>
              <a:rPr lang="en-US" dirty="0" smtClean="0"/>
              <a:t>+ 1 of 22pt WHITE</a:t>
            </a:r>
            <a:endParaRPr lang="en-AU"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p:bg>
      <p:bgPr>
        <a:gradFill flip="none" rotWithShape="1">
          <a:gsLst>
            <a:gs pos="0">
              <a:schemeClr val="accent4">
                <a:lumMod val="40000"/>
                <a:lumOff val="60000"/>
              </a:schemeClr>
            </a:gs>
            <a:gs pos="100000">
              <a:schemeClr val="accent4">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3552" y="260648"/>
            <a:ext cx="8256917" cy="6336704"/>
          </a:xfrm>
        </p:spPr>
        <p:txBody>
          <a:bodyPr/>
          <a:lstStyle>
            <a:lvl1pPr>
              <a:defRPr baseline="0">
                <a:solidFill>
                  <a:schemeClr val="tx1"/>
                </a:solidFill>
                <a:effectLst>
                  <a:outerShdw blurRad="38100" dist="38100" dir="2700000" algn="tl">
                    <a:srgbClr val="000000">
                      <a:alpha val="43137"/>
                    </a:srgbClr>
                  </a:outerShdw>
                </a:effectLst>
              </a:defRPr>
            </a:lvl1pPr>
          </a:lstStyle>
          <a:p>
            <a:r>
              <a:rPr lang="en-US" dirty="0" smtClean="0"/>
              <a:t>Maximum 3 Lines of title text</a:t>
            </a:r>
            <a:br>
              <a:rPr lang="en-US" dirty="0" smtClean="0"/>
            </a:br>
            <a:r>
              <a:rPr lang="en-US" dirty="0" smtClean="0"/>
              <a:t>+ 1 of 22pt White</a:t>
            </a:r>
            <a:endParaRPr lang="en-AU"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qua">
    <p:bg>
      <p:bgPr>
        <a:gradFill flip="none" rotWithShape="1">
          <a:gsLst>
            <a:gs pos="0">
              <a:schemeClr val="accent5">
                <a:lumMod val="40000"/>
                <a:lumOff val="60000"/>
              </a:schemeClr>
            </a:gs>
            <a:gs pos="100000">
              <a:schemeClr val="accent5">
                <a:lumMod val="5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3552" y="260648"/>
            <a:ext cx="8256917" cy="6336704"/>
          </a:xfrm>
        </p:spPr>
        <p:txBody>
          <a:bodyPr/>
          <a:lstStyle>
            <a:lvl1pPr>
              <a:defRPr baseline="0">
                <a:solidFill>
                  <a:schemeClr val="tx1"/>
                </a:solidFill>
                <a:effectLst>
                  <a:outerShdw blurRad="38100" dist="38100" dir="2700000" algn="tl">
                    <a:srgbClr val="000000">
                      <a:alpha val="43137"/>
                    </a:srgbClr>
                  </a:outerShdw>
                </a:effectLst>
              </a:defRPr>
            </a:lvl1pPr>
          </a:lstStyle>
          <a:p>
            <a:r>
              <a:rPr lang="en-US" dirty="0" smtClean="0"/>
              <a:t>Maximum 3 Lines of title text</a:t>
            </a:r>
            <a:br>
              <a:rPr lang="en-US" dirty="0" smtClean="0"/>
            </a:br>
            <a:r>
              <a:rPr lang="en-US" dirty="0" smtClean="0"/>
              <a:t>+ 1 of 22pt White</a:t>
            </a:r>
            <a:endParaRPr lang="en-AU"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
    <p:bg>
      <p:bgPr>
        <a:gradFill flip="none" rotWithShape="1">
          <a:gsLst>
            <a:gs pos="0">
              <a:schemeClr val="accent6">
                <a:lumMod val="40000"/>
                <a:lumOff val="60000"/>
              </a:schemeClr>
            </a:gs>
            <a:gs pos="100000">
              <a:schemeClr val="accent6">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3552" y="260648"/>
            <a:ext cx="8256917" cy="6336704"/>
          </a:xfrm>
        </p:spPr>
        <p:txBody>
          <a:bodyPr/>
          <a:lstStyle>
            <a:lvl1pPr>
              <a:defRPr baseline="0">
                <a:solidFill>
                  <a:schemeClr val="tx1"/>
                </a:solidFill>
                <a:effectLst>
                  <a:outerShdw blurRad="38100" dist="38100" dir="2700000" algn="tl">
                    <a:srgbClr val="000000">
                      <a:alpha val="43137"/>
                    </a:srgbClr>
                  </a:outerShdw>
                </a:effectLst>
              </a:defRPr>
            </a:lvl1pPr>
          </a:lstStyle>
          <a:p>
            <a:r>
              <a:rPr lang="en-US" dirty="0" smtClean="0"/>
              <a:t>Maximum 3 Lines of title text</a:t>
            </a:r>
            <a:br>
              <a:rPr lang="en-US" dirty="0" smtClean="0"/>
            </a:br>
            <a:r>
              <a:rPr lang="en-US" dirty="0" smtClean="0"/>
              <a:t>+ 1 of 22pt White</a:t>
            </a:r>
            <a:endParaRPr lang="en-AU"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n">
    <p:bg>
      <p:bgPr>
        <a:gradFill flip="none" rotWithShape="1">
          <a:gsLst>
            <a:gs pos="0">
              <a:schemeClr val="bg2">
                <a:lumMod val="75000"/>
              </a:schemeClr>
            </a:gs>
            <a:gs pos="100000">
              <a:schemeClr val="bg2">
                <a:lumMod val="1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3552" y="260648"/>
            <a:ext cx="8256917" cy="6336704"/>
          </a:xfrm>
        </p:spPr>
        <p:txBody>
          <a:bodyPr/>
          <a:lstStyle>
            <a:lvl1pPr>
              <a:defRPr baseline="0">
                <a:solidFill>
                  <a:schemeClr val="tx1"/>
                </a:solidFill>
                <a:effectLst>
                  <a:outerShdw blurRad="38100" dist="38100" dir="2700000" algn="tl">
                    <a:srgbClr val="000000">
                      <a:alpha val="43137"/>
                    </a:srgbClr>
                  </a:outerShdw>
                </a:effectLst>
              </a:defRPr>
            </a:lvl1pPr>
          </a:lstStyle>
          <a:p>
            <a:r>
              <a:rPr lang="en-US" dirty="0" smtClean="0"/>
              <a:t>Maximum 3 Lines of title text</a:t>
            </a:r>
            <a:br>
              <a:rPr lang="en-US" dirty="0" smtClean="0"/>
            </a:br>
            <a:r>
              <a:rPr lang="en-US" dirty="0" smtClean="0"/>
              <a:t>+ 1 of 22pt WHITE</a:t>
            </a:r>
            <a:endParaRPr lang="en-AU"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2"/>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E9B12FED-FD98-4319-83F4-B93B30726578}" type="datetimeFigureOut">
              <a:rPr lang="en-AU" smtClean="0"/>
              <a:pPr/>
              <a:t>18/06/2015</a:t>
            </a:fld>
            <a:endParaRPr lang="en-AU"/>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937E516F-28A1-4900-84C9-C3019F194716}"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7" r:id="rId3"/>
    <p:sldLayoutId id="2147483651" r:id="rId4"/>
    <p:sldLayoutId id="2147483652" r:id="rId5"/>
    <p:sldLayoutId id="2147483653" r:id="rId6"/>
    <p:sldLayoutId id="2147483654" r:id="rId7"/>
    <p:sldLayoutId id="2147483655" r:id="rId8"/>
    <p:sldLayoutId id="2147483656" r:id="rId9"/>
    <p:sldLayoutId id="2147483650" r:id="rId10"/>
    <p:sldLayoutId id="2147483658" r:id="rId11"/>
  </p:sldLayoutIdLst>
  <p:transition>
    <p:fade/>
  </p:transition>
  <p:txStyles>
    <p:titleStyle>
      <a:lvl1pPr algn="l" defTabSz="914377" rtl="0" eaLnBrk="1" latinLnBrk="0" hangingPunct="1">
        <a:lnSpc>
          <a:spcPct val="70000"/>
        </a:lnSpc>
        <a:spcBef>
          <a:spcPct val="0"/>
        </a:spcBef>
        <a:buNone/>
        <a:defRPr sz="4800" b="0" kern="1200" cap="all" baseline="0">
          <a:solidFill>
            <a:schemeClr val="tx1"/>
          </a:solidFill>
          <a:effectLst>
            <a:outerShdw blurRad="38100" dist="38100" dir="2700000" algn="tl">
              <a:srgbClr val="000000">
                <a:alpha val="43137"/>
              </a:srgbClr>
            </a:outerShdw>
          </a:effectLst>
          <a:latin typeface="Helvetica" pitchFamily="34" charset="0"/>
          <a:ea typeface="+mj-ea"/>
          <a:cs typeface="Helvetica" pitchFamily="34" charset="0"/>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theagiledirector.com/boo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agileproductdesign.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hyperlink" Target="http://agilebusinessmanagemen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theagiledirector.com/boo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100000"/>
              </a:lnSpc>
            </a:pPr>
            <a:r>
              <a:rPr lang="en-AU" sz="2000" spc="-100" dirty="0" smtClean="0"/>
              <a:t>Evan Leybourn</a:t>
            </a:r>
            <a:br>
              <a:rPr lang="en-AU" sz="2000" spc="-100" dirty="0" smtClean="0"/>
            </a:br>
            <a:r>
              <a:rPr lang="en-AU" spc="-100" dirty="0" smtClean="0"/>
              <a:t>STARTING WITH VSM &amp; KANBAN</a:t>
            </a:r>
            <a:br>
              <a:rPr lang="en-AU" spc="-100" dirty="0" smtClean="0"/>
            </a:br>
            <a:r>
              <a:rPr lang="en-AU" sz="2000" spc="-100" dirty="0" smtClean="0"/>
              <a:t>A practical workshop on value stream mapping &amp; WIP</a:t>
            </a:r>
            <a:endParaRPr lang="en-AU" sz="2000" spc="-100" dirty="0"/>
          </a:p>
        </p:txBody>
      </p:sp>
      <p:graphicFrame>
        <p:nvGraphicFramePr>
          <p:cNvPr id="4" name="Table 3"/>
          <p:cNvGraphicFramePr>
            <a:graphicFrameLocks noGrp="1"/>
          </p:cNvGraphicFramePr>
          <p:nvPr/>
        </p:nvGraphicFramePr>
        <p:xfrm>
          <a:off x="0" y="5402707"/>
          <a:ext cx="11496600" cy="924687"/>
        </p:xfrm>
        <a:graphic>
          <a:graphicData uri="http://schemas.openxmlformats.org/drawingml/2006/table">
            <a:tbl>
              <a:tblPr/>
              <a:tblGrid>
                <a:gridCol w="2508557"/>
                <a:gridCol w="8988043"/>
              </a:tblGrid>
              <a:tr h="0">
                <a:tc>
                  <a:txBody>
                    <a:bodyPr/>
                    <a:lstStyle/>
                    <a:p>
                      <a:pPr algn="ctr">
                        <a:lnSpc>
                          <a:spcPct val="115000"/>
                        </a:lnSpc>
                        <a:spcAft>
                          <a:spcPts val="0"/>
                        </a:spcAft>
                      </a:pPr>
                      <a:endParaRPr lang="en-US" sz="1800" dirty="0">
                        <a:solidFill>
                          <a:schemeClr val="bg1"/>
                        </a:solidFill>
                        <a:latin typeface="Roboto Light"/>
                        <a:ea typeface="Times New Roman"/>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AU" sz="1800" dirty="0">
                          <a:solidFill>
                            <a:schemeClr val="bg1"/>
                          </a:solidFill>
                          <a:latin typeface="Roboto Light"/>
                          <a:ea typeface="Times New Roman"/>
                          <a:cs typeface="Times New Roman"/>
                        </a:rPr>
                        <a:t>Starting with Value Stream Mapping and Kanban by Evan Leybourn is licensed under a Creative Commons </a:t>
                      </a:r>
                      <a:r>
                        <a:rPr lang="en-AU" sz="1800" b="1" dirty="0">
                          <a:solidFill>
                            <a:schemeClr val="bg1"/>
                          </a:solidFill>
                          <a:latin typeface="Roboto Light"/>
                          <a:ea typeface="Times New Roman"/>
                          <a:cs typeface="Times New Roman"/>
                        </a:rPr>
                        <a:t>Attribution-ShareAlike</a:t>
                      </a:r>
                      <a:r>
                        <a:rPr lang="en-AU" sz="1800" dirty="0">
                          <a:solidFill>
                            <a:schemeClr val="bg1"/>
                          </a:solidFill>
                          <a:latin typeface="Roboto Light"/>
                          <a:ea typeface="Times New Roman"/>
                          <a:cs typeface="Times New Roman"/>
                        </a:rPr>
                        <a:t> 3.0 Australia License &lt;</a:t>
                      </a:r>
                      <a:r>
                        <a:rPr lang="en-AU" sz="1800" u="sng" dirty="0">
                          <a:solidFill>
                            <a:schemeClr val="bg1"/>
                          </a:solidFill>
                          <a:latin typeface="Roboto Light"/>
                          <a:ea typeface="Times New Roman"/>
                          <a:cs typeface="Times New Roman"/>
                        </a:rPr>
                        <a:t>http://creativecommons.org/licenses/by-sa/3.0/au</a:t>
                      </a:r>
                      <a:r>
                        <a:rPr lang="en-AU" sz="1800" u="sng" dirty="0" smtClean="0">
                          <a:solidFill>
                            <a:schemeClr val="bg1"/>
                          </a:solidFill>
                          <a:latin typeface="Roboto Light"/>
                          <a:ea typeface="Times New Roman"/>
                          <a:cs typeface="Times New Roman"/>
                        </a:rPr>
                        <a:t>/</a:t>
                      </a:r>
                      <a:r>
                        <a:rPr lang="en-AU" sz="1800" dirty="0" smtClean="0">
                          <a:solidFill>
                            <a:schemeClr val="bg1"/>
                          </a:solidFill>
                          <a:latin typeface="Roboto Light"/>
                          <a:ea typeface="Times New Roman"/>
                          <a:cs typeface="Times New Roman"/>
                        </a:rPr>
                        <a:t>&gt;</a:t>
                      </a:r>
                      <a:endParaRPr lang="en-AU" sz="1800" dirty="0">
                        <a:solidFill>
                          <a:schemeClr val="bg1"/>
                        </a:solidFill>
                        <a:latin typeface="Roboto Light"/>
                        <a:ea typeface="Times New Roman"/>
                        <a:cs typeface="Times New Roman"/>
                      </a:endParaRPr>
                    </a:p>
                  </a:txBody>
                  <a:tcPr marL="68580" marR="68580" marT="0" marB="0">
                    <a:lnL>
                      <a:noFill/>
                    </a:lnL>
                    <a:lnR>
                      <a:noFill/>
                    </a:lnR>
                    <a:lnT>
                      <a:noFill/>
                    </a:lnT>
                    <a:lnB>
                      <a:noFill/>
                    </a:lnB>
                  </a:tcPr>
                </a:tc>
              </a:tr>
            </a:tbl>
          </a:graphicData>
        </a:graphic>
      </p:graphicFrame>
      <p:pic>
        <p:nvPicPr>
          <p:cNvPr id="80897" name="Picture 1" descr="cc-by-sa"/>
          <p:cNvPicPr>
            <a:picLocks noChangeAspect="1" noChangeArrowheads="1"/>
          </p:cNvPicPr>
          <p:nvPr/>
        </p:nvPicPr>
        <p:blipFill>
          <a:blip r:embed="rId2" cstate="print"/>
          <a:srcRect/>
          <a:stretch>
            <a:fillRect/>
          </a:stretch>
        </p:blipFill>
        <p:spPr bwMode="auto">
          <a:xfrm>
            <a:off x="767408" y="5445224"/>
            <a:ext cx="1643890" cy="576064"/>
          </a:xfrm>
          <a:prstGeom prst="rect">
            <a:avLst/>
          </a:prstGeom>
          <a:noFill/>
        </p:spPr>
      </p:pic>
    </p:spTree>
    <p:extLst>
      <p:ext uri="{BB962C8B-B14F-4D97-AF65-F5344CB8AC3E}">
        <p14:creationId xmlns:p14="http://schemas.microsoft.com/office/powerpoint/2010/main" xmlns="" val="367769991"/>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pc="-100" dirty="0" err="1" smtClean="0"/>
              <a:t>mura</a:t>
            </a:r>
            <a:r>
              <a:rPr lang="en-AU" spc="-100" dirty="0" smtClean="0"/>
              <a:t>: unevenness</a:t>
            </a:r>
            <a:br>
              <a:rPr lang="en-AU" spc="-100" dirty="0" smtClean="0"/>
            </a:br>
            <a:r>
              <a:rPr lang="en-AU" spc="-100" dirty="0" err="1" smtClean="0"/>
              <a:t>muri</a:t>
            </a:r>
            <a:r>
              <a:rPr lang="en-AU" spc="-100" dirty="0" smtClean="0"/>
              <a:t>: overburden</a:t>
            </a:r>
            <a:br>
              <a:rPr lang="en-AU" spc="-100" dirty="0" smtClean="0"/>
            </a:br>
            <a:r>
              <a:rPr lang="en-AU" spc="-100" dirty="0" err="1" smtClean="0"/>
              <a:t>muda</a:t>
            </a:r>
            <a:r>
              <a:rPr lang="en-AU" spc="-100" dirty="0" smtClean="0"/>
              <a:t>: waste</a:t>
            </a:r>
            <a:br>
              <a:rPr lang="en-AU" spc="-100" dirty="0" smtClean="0"/>
            </a:br>
            <a:r>
              <a:rPr lang="en-AU" sz="2200" spc="-100" dirty="0" smtClean="0">
                <a:solidFill>
                  <a:schemeClr val="bg1"/>
                </a:solidFill>
              </a:rPr>
              <a:t>understanding waste</a:t>
            </a:r>
            <a:endParaRPr lang="en-AU" sz="2200" spc="-100" dirty="0">
              <a:solidFill>
                <a:schemeClr val="bg1"/>
              </a:solidFill>
            </a:endParaRPr>
          </a:p>
        </p:txBody>
      </p:sp>
    </p:spTree>
    <p:extLst>
      <p:ext uri="{BB962C8B-B14F-4D97-AF65-F5344CB8AC3E}">
        <p14:creationId xmlns:p14="http://schemas.microsoft.com/office/powerpoint/2010/main" xmlns="" val="233189712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AU" sz="2200" spc="-100" dirty="0" smtClean="0"/>
              <a:t>the </a:t>
            </a:r>
            <a:r>
              <a:rPr lang="en-AU" sz="2200" spc="-100" dirty="0"/>
              <a:t>7 </a:t>
            </a:r>
            <a:r>
              <a:rPr lang="en-AU" sz="2200" spc="-100" dirty="0" smtClean="0"/>
              <a:t>wastes</a:t>
            </a:r>
            <a:br>
              <a:rPr lang="en-AU" sz="2200" spc="-100" dirty="0" smtClean="0"/>
            </a:br>
            <a:r>
              <a:rPr lang="en-US" spc="-100" dirty="0" smtClean="0"/>
              <a:t>transport</a:t>
            </a:r>
            <a:br>
              <a:rPr lang="en-US" spc="-100" dirty="0" smtClean="0"/>
            </a:br>
            <a:r>
              <a:rPr lang="en-US" spc="-100" dirty="0" smtClean="0"/>
              <a:t>inventory</a:t>
            </a:r>
            <a:br>
              <a:rPr lang="en-US" spc="-100" dirty="0" smtClean="0"/>
            </a:br>
            <a:r>
              <a:rPr lang="en-US" spc="-100" dirty="0" smtClean="0"/>
              <a:t>motion</a:t>
            </a:r>
            <a:br>
              <a:rPr lang="en-US" spc="-100" dirty="0" smtClean="0"/>
            </a:br>
            <a:r>
              <a:rPr lang="en-US" spc="-100" dirty="0" smtClean="0"/>
              <a:t>waiting</a:t>
            </a:r>
            <a:br>
              <a:rPr lang="en-US" spc="-100" dirty="0" smtClean="0"/>
            </a:br>
            <a:r>
              <a:rPr lang="en-US" spc="-100" dirty="0" smtClean="0"/>
              <a:t>overproduction</a:t>
            </a:r>
            <a:br>
              <a:rPr lang="en-US" spc="-100" dirty="0" smtClean="0"/>
            </a:br>
            <a:r>
              <a:rPr lang="en-US" spc="-100" dirty="0" smtClean="0"/>
              <a:t>over processing</a:t>
            </a:r>
            <a:br>
              <a:rPr lang="en-US" spc="-100" dirty="0" smtClean="0"/>
            </a:br>
            <a:r>
              <a:rPr lang="en-US" spc="-100" dirty="0" smtClean="0"/>
              <a:t>defects</a:t>
            </a:r>
            <a:endParaRPr lang="en-AU" sz="2000" spc="-100" dirty="0">
              <a:solidFill>
                <a:schemeClr val="bg1"/>
              </a:solidFill>
            </a:endParaRPr>
          </a:p>
        </p:txBody>
      </p:sp>
    </p:spTree>
    <p:extLst>
      <p:ext uri="{BB962C8B-B14F-4D97-AF65-F5344CB8AC3E}">
        <p14:creationId xmlns:p14="http://schemas.microsoft.com/office/powerpoint/2010/main" xmlns="" val="178826928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AU" sz="2200" spc="-100" dirty="0" smtClean="0"/>
              <a:t>a</a:t>
            </a:r>
            <a:r>
              <a:rPr lang="en-AU" sz="2200" spc="-100" dirty="0" smtClean="0">
                <a:solidFill>
                  <a:schemeClr val="bg1"/>
                </a:solidFill>
              </a:rPr>
              <a:t>gile business intelligence</a:t>
            </a:r>
            <a:br>
              <a:rPr lang="en-AU" sz="2200" spc="-100" dirty="0" smtClean="0">
                <a:solidFill>
                  <a:schemeClr val="bg1"/>
                </a:solidFill>
              </a:rPr>
            </a:br>
            <a:r>
              <a:rPr lang="en-AU" spc="-100" dirty="0" smtClean="0"/>
              <a:t>part 2: flow</a:t>
            </a:r>
            <a:endParaRPr lang="en-AU" sz="2200" spc="-100" dirty="0"/>
          </a:p>
        </p:txBody>
      </p:sp>
    </p:spTree>
    <p:extLst>
      <p:ext uri="{BB962C8B-B14F-4D97-AF65-F5344CB8AC3E}">
        <p14:creationId xmlns:p14="http://schemas.microsoft.com/office/powerpoint/2010/main" xmlns="" val="36776999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405941126"/>
              </p:ext>
            </p:extLst>
          </p:nvPr>
        </p:nvGraphicFramePr>
        <p:xfrm>
          <a:off x="1230528" y="0"/>
          <a:ext cx="973094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0068532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714438127"/>
              </p:ext>
            </p:extLst>
          </p:nvPr>
        </p:nvGraphicFramePr>
        <p:xfrm>
          <a:off x="34334" y="0"/>
          <a:ext cx="1215766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5136012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ichaelnygard.com/images/blog/headlights/value_stream_waterfall.png"/>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04227" y="1196752"/>
            <a:ext cx="12012632" cy="46085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idx="4294967295"/>
          </p:nvPr>
        </p:nvSpPr>
        <p:spPr/>
        <p:txBody>
          <a:bodyPr/>
          <a:lstStyle/>
          <a:p>
            <a:endParaRPr lang="en-US" cap="none" dirty="0" smtClean="0"/>
          </a:p>
          <a:p>
            <a:endParaRPr lang="en-AU" dirty="0"/>
          </a:p>
        </p:txBody>
      </p:sp>
    </p:spTree>
    <p:extLst>
      <p:ext uri="{BB962C8B-B14F-4D97-AF65-F5344CB8AC3E}">
        <p14:creationId xmlns:p14="http://schemas.microsoft.com/office/powerpoint/2010/main" xmlns="" val="3016011711"/>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z="2000" cap="none" spc="-100" dirty="0" smtClean="0">
                <a:solidFill>
                  <a:schemeClr val="bg1"/>
                </a:solidFill>
              </a:rPr>
              <a:t>value stream mapping</a:t>
            </a:r>
            <a:br>
              <a:rPr lang="en-AU" sz="2000" cap="none" spc="-100" dirty="0" smtClean="0">
                <a:solidFill>
                  <a:schemeClr val="bg1"/>
                </a:solidFill>
              </a:rPr>
            </a:br>
            <a:r>
              <a:rPr lang="en-AU" cap="none" spc="-100" dirty="0" smtClean="0"/>
              <a:t>defines the ‘as-is’ steps &amp; roles for each task</a:t>
            </a:r>
            <a:endParaRPr lang="en-AU" sz="2300" cap="none" spc="-100" dirty="0"/>
          </a:p>
        </p:txBody>
      </p:sp>
    </p:spTree>
    <p:extLst>
      <p:ext uri="{BB962C8B-B14F-4D97-AF65-F5344CB8AC3E}">
        <p14:creationId xmlns:p14="http://schemas.microsoft.com/office/powerpoint/2010/main" xmlns="" val="1509615673"/>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z="2000" cap="none" spc="-100" dirty="0" smtClean="0">
                <a:solidFill>
                  <a:schemeClr val="bg1"/>
                </a:solidFill>
              </a:rPr>
              <a:t>value add (</a:t>
            </a:r>
            <a:r>
              <a:rPr lang="en-AU" sz="2000" cap="none" spc="-100" dirty="0" err="1" smtClean="0">
                <a:solidFill>
                  <a:schemeClr val="bg1"/>
                </a:solidFill>
              </a:rPr>
              <a:t>va</a:t>
            </a:r>
            <a:r>
              <a:rPr lang="en-AU" sz="2000" cap="none" spc="-100" dirty="0" smtClean="0">
                <a:solidFill>
                  <a:schemeClr val="bg1"/>
                </a:solidFill>
              </a:rPr>
              <a:t>)</a:t>
            </a:r>
            <a:br>
              <a:rPr lang="en-AU" sz="2000" cap="none" spc="-100" dirty="0" smtClean="0">
                <a:solidFill>
                  <a:schemeClr val="bg1"/>
                </a:solidFill>
              </a:rPr>
            </a:br>
            <a:r>
              <a:rPr lang="en-AU" cap="none" spc="-100" dirty="0" smtClean="0"/>
              <a:t>time spent on outcomes for the customer</a:t>
            </a:r>
            <a:endParaRPr lang="en-AU" sz="2300" cap="none" spc="-100" dirty="0"/>
          </a:p>
        </p:txBody>
      </p:sp>
    </p:spTree>
    <p:extLst>
      <p:ext uri="{BB962C8B-B14F-4D97-AF65-F5344CB8AC3E}">
        <p14:creationId xmlns:p14="http://schemas.microsoft.com/office/powerpoint/2010/main" xmlns="" val="1509615673"/>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z="2000" cap="none" spc="-100" dirty="0" smtClean="0">
                <a:solidFill>
                  <a:schemeClr val="bg1"/>
                </a:solidFill>
              </a:rPr>
              <a:t>non-value add (</a:t>
            </a:r>
            <a:r>
              <a:rPr lang="en-AU" sz="2000" cap="none" spc="-100" dirty="0" err="1" smtClean="0">
                <a:solidFill>
                  <a:schemeClr val="bg1"/>
                </a:solidFill>
              </a:rPr>
              <a:t>nva</a:t>
            </a:r>
            <a:r>
              <a:rPr lang="en-AU" sz="2000" cap="none" spc="-100" dirty="0" smtClean="0">
                <a:solidFill>
                  <a:schemeClr val="bg1"/>
                </a:solidFill>
              </a:rPr>
              <a:t>)</a:t>
            </a:r>
            <a:br>
              <a:rPr lang="en-AU" sz="2000" cap="none" spc="-100" dirty="0" smtClean="0">
                <a:solidFill>
                  <a:schemeClr val="bg1"/>
                </a:solidFill>
              </a:rPr>
            </a:br>
            <a:r>
              <a:rPr lang="en-AU" cap="none" spc="-100" dirty="0" smtClean="0"/>
              <a:t>time spent between steps</a:t>
            </a:r>
            <a:endParaRPr lang="en-AU" sz="2300" cap="none" spc="-100" dirty="0"/>
          </a:p>
        </p:txBody>
      </p:sp>
    </p:spTree>
    <p:extLst>
      <p:ext uri="{BB962C8B-B14F-4D97-AF65-F5344CB8AC3E}">
        <p14:creationId xmlns:p14="http://schemas.microsoft.com/office/powerpoint/2010/main" xmlns="" val="1509615673"/>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eadinganswers.typepad.com/.a/6a00d834527c1469e2014e8bd63793970d-600wi"/>
          <p:cNvPicPr>
            <a:picLocks noChangeAspect="1" noChangeArrowheads="1"/>
          </p:cNvPicPr>
          <p:nvPr/>
        </p:nvPicPr>
        <p:blipFill>
          <a:blip r:embed="rId2" cstate="print">
            <a:clrChange>
              <a:clrFrom>
                <a:srgbClr val="EEECE0"/>
              </a:clrFrom>
              <a:clrTo>
                <a:srgbClr val="EEECE0">
                  <a:alpha val="0"/>
                </a:srgbClr>
              </a:clrTo>
            </a:clrChange>
            <a:extLst>
              <a:ext uri="{28A0092B-C50C-407E-A947-70E740481C1C}">
                <a14:useLocalDpi xmlns:a14="http://schemas.microsoft.com/office/drawing/2010/main" xmlns="" val="0"/>
              </a:ext>
            </a:extLst>
          </a:blip>
          <a:stretch>
            <a:fillRect/>
          </a:stretch>
        </p:blipFill>
        <p:spPr bwMode="auto">
          <a:xfrm>
            <a:off x="85048" y="908720"/>
            <a:ext cx="12001333" cy="504056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idx="4294967295"/>
          </p:nvPr>
        </p:nvSpPr>
        <p:spPr/>
        <p:txBody>
          <a:bodyPr/>
          <a:lstStyle/>
          <a:p>
            <a:endParaRPr lang="en-US" cap="none" dirty="0" smtClean="0"/>
          </a:p>
          <a:p>
            <a:endParaRPr lang="en-AU" dirty="0"/>
          </a:p>
        </p:txBody>
      </p:sp>
    </p:spTree>
    <p:extLst>
      <p:ext uri="{BB962C8B-B14F-4D97-AF65-F5344CB8AC3E}">
        <p14:creationId xmlns:p14="http://schemas.microsoft.com/office/powerpoint/2010/main" xmlns="" val="599409315"/>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a:t>
            </a:r>
            <a:r>
              <a:rPr lang="en-US" dirty="0" smtClean="0"/>
              <a:t>van </a:t>
            </a:r>
            <a:r>
              <a:rPr lang="en-US" dirty="0"/>
              <a:t>L</a:t>
            </a:r>
            <a:r>
              <a:rPr lang="en-US" dirty="0" smtClean="0"/>
              <a:t>eybourn</a:t>
            </a:r>
            <a:br>
              <a:rPr lang="en-US" dirty="0" smtClean="0"/>
            </a:br>
            <a:r>
              <a:rPr lang="en-US" sz="2900" dirty="0" smtClean="0"/>
              <a:t>	lean / agile business leader and author</a:t>
            </a:r>
            <a:br>
              <a:rPr lang="en-US" sz="2900" dirty="0" smtClean="0"/>
            </a:br>
            <a:r>
              <a:rPr lang="en-US" sz="2900" dirty="0" smtClean="0"/>
              <a:t>	</a:t>
            </a:r>
            <a:r>
              <a:rPr lang="en-US" sz="2900" dirty="0"/>
              <a:t>S</a:t>
            </a:r>
            <a:r>
              <a:rPr lang="en-US" sz="2900" dirty="0" smtClean="0"/>
              <a:t>ingapore</a:t>
            </a:r>
            <a:br>
              <a:rPr lang="en-US" sz="2900" dirty="0" smtClean="0"/>
            </a:br>
            <a:r>
              <a:rPr lang="en-US" sz="2900" dirty="0" smtClean="0"/>
              <a:t>	@</a:t>
            </a:r>
            <a:r>
              <a:rPr lang="en-US" sz="2900" dirty="0" err="1" smtClean="0"/>
              <a:t>eleybourn</a:t>
            </a:r>
            <a:r>
              <a:rPr lang="en-US" sz="2900" dirty="0" smtClean="0"/>
              <a:t/>
            </a:r>
            <a:br>
              <a:rPr lang="en-US" sz="2900" dirty="0" smtClean="0"/>
            </a:br>
            <a:r>
              <a:rPr lang="en-US" sz="2900" dirty="0" smtClean="0"/>
              <a:t>	http://theagiledirector.com</a:t>
            </a:r>
            <a:endParaRPr lang="en-AU" sz="2900" dirty="0"/>
          </a:p>
        </p:txBody>
      </p:sp>
      <p:pic>
        <p:nvPicPr>
          <p:cNvPr id="2050" name="Picture 2" descr="C:\Users\Evan\Dropbox\Writing\directing the agile organisation\Promotion\Book Cover - Directing-the-Agile-Organisation-338x400.png"/>
          <p:cNvPicPr>
            <a:picLocks noChangeAspect="1" noChangeArrowheads="1"/>
          </p:cNvPicPr>
          <p:nvPr/>
        </p:nvPicPr>
        <p:blipFill>
          <a:blip r:embed="rId3" cstate="print"/>
          <a:srcRect/>
          <a:stretch>
            <a:fillRect/>
          </a:stretch>
        </p:blipFill>
        <p:spPr bwMode="auto">
          <a:xfrm>
            <a:off x="9473023" y="3476328"/>
            <a:ext cx="2718980" cy="3381672"/>
          </a:xfrm>
          <a:prstGeom prst="rect">
            <a:avLst/>
          </a:prstGeom>
          <a:noFill/>
        </p:spPr>
      </p:pic>
      <p:sp>
        <p:nvSpPr>
          <p:cNvPr id="4" name="Rectangle 3">
            <a:hlinkClick r:id="rId4"/>
          </p:cNvPr>
          <p:cNvSpPr/>
          <p:nvPr/>
        </p:nvSpPr>
        <p:spPr>
          <a:xfrm>
            <a:off x="0" y="0"/>
            <a:ext cx="12192000" cy="685800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b"/>
          <a:lstStyle/>
          <a:p>
            <a:r>
              <a:rPr lang="en-AU" sz="3700" b="1" i="1" u="sng" dirty="0" smtClean="0">
                <a:solidFill>
                  <a:schemeClr val="bg1"/>
                </a:solidFill>
                <a:effectLst>
                  <a:outerShdw blurRad="38100" dist="38100" dir="2700000" algn="tl">
                    <a:srgbClr val="000000">
                      <a:alpha val="43137"/>
                    </a:srgbClr>
                  </a:outerShdw>
                </a:effectLst>
              </a:rPr>
              <a:t>CLICK TO DISCOVER MORE</a:t>
            </a:r>
            <a:endParaRPr lang="en-AU" sz="3700" b="1" i="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2240509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ichaelnygard.com/images/blog/headlights/value_stream_waterfall.png"/>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7628" y="14644"/>
            <a:ext cx="12120342" cy="61506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1592796"/>
            <a:ext cx="12192000" cy="3672408"/>
          </a:xfrm>
          <a:solidFill>
            <a:schemeClr val="tx1">
              <a:alpha val="75000"/>
            </a:schemeClr>
          </a:solidFill>
        </p:spPr>
        <p:txBody>
          <a:bodyPr>
            <a:normAutofit/>
          </a:bodyPr>
          <a:lstStyle/>
          <a:p>
            <a:pPr>
              <a:lnSpc>
                <a:spcPct val="80000"/>
              </a:lnSpc>
            </a:pPr>
            <a:r>
              <a:rPr lang="en-AU" dirty="0" smtClean="0"/>
              <a:t>1. gather preliminary information</a:t>
            </a:r>
            <a:br>
              <a:rPr lang="en-AU" dirty="0" smtClean="0"/>
            </a:br>
            <a:r>
              <a:rPr lang="en-AU" dirty="0" smtClean="0"/>
              <a:t>2. product quantity routing analysis</a:t>
            </a:r>
            <a:br>
              <a:rPr lang="en-AU" dirty="0" smtClean="0"/>
            </a:br>
            <a:r>
              <a:rPr lang="en-AU" dirty="0" smtClean="0"/>
              <a:t>3. group customers and materials</a:t>
            </a:r>
            <a:br>
              <a:rPr lang="en-AU" dirty="0" smtClean="0"/>
            </a:br>
            <a:r>
              <a:rPr lang="en-AU" dirty="0" smtClean="0"/>
              <a:t>4. sort product families by sequence</a:t>
            </a:r>
            <a:br>
              <a:rPr lang="en-AU" dirty="0" smtClean="0"/>
            </a:br>
            <a:r>
              <a:rPr lang="en-AU" dirty="0" smtClean="0"/>
              <a:t>5. choose one value stream to start</a:t>
            </a:r>
            <a:endParaRPr lang="en-AU" sz="2200" cap="none" dirty="0"/>
          </a:p>
        </p:txBody>
      </p:sp>
    </p:spTree>
    <p:extLst>
      <p:ext uri="{BB962C8B-B14F-4D97-AF65-F5344CB8AC3E}">
        <p14:creationId xmlns:p14="http://schemas.microsoft.com/office/powerpoint/2010/main" xmlns="" val="150961567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ichaelnygard.com/images/blog/headlights/value_stream_waterfall.png"/>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7628" y="14644"/>
            <a:ext cx="12120342" cy="61506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1592796"/>
            <a:ext cx="12192000" cy="3672408"/>
          </a:xfrm>
          <a:solidFill>
            <a:schemeClr val="tx1">
              <a:alpha val="75000"/>
            </a:schemeClr>
          </a:solidFill>
        </p:spPr>
        <p:txBody>
          <a:bodyPr>
            <a:normAutofit/>
          </a:bodyPr>
          <a:lstStyle/>
          <a:p>
            <a:pPr>
              <a:lnSpc>
                <a:spcPct val="80000"/>
              </a:lnSpc>
            </a:pPr>
            <a:r>
              <a:rPr lang="en-AU" dirty="0"/>
              <a:t>6. create an operations flow chart</a:t>
            </a:r>
            <a:br>
              <a:rPr lang="en-AU" dirty="0"/>
            </a:br>
            <a:r>
              <a:rPr lang="en-AU" dirty="0"/>
              <a:t>7. walk the shop floor</a:t>
            </a:r>
            <a:br>
              <a:rPr lang="en-AU" dirty="0"/>
            </a:br>
            <a:r>
              <a:rPr lang="en-AU" dirty="0"/>
              <a:t>8. collect the data</a:t>
            </a:r>
            <a:br>
              <a:rPr lang="en-AU" dirty="0"/>
            </a:br>
            <a:r>
              <a:rPr lang="en-AU" dirty="0"/>
              <a:t>9. construct the </a:t>
            </a:r>
            <a:r>
              <a:rPr lang="en-AU" dirty="0" err="1"/>
              <a:t>vsm</a:t>
            </a:r>
            <a:r>
              <a:rPr lang="en-AU" dirty="0"/>
              <a:t/>
            </a:r>
            <a:br>
              <a:rPr lang="en-AU" dirty="0"/>
            </a:br>
            <a:r>
              <a:rPr lang="en-AU" dirty="0"/>
              <a:t>10. summarize the data to get the big </a:t>
            </a:r>
            <a:r>
              <a:rPr lang="en-AU" dirty="0" smtClean="0"/>
              <a:t>picture</a:t>
            </a:r>
            <a:endParaRPr lang="en-AU" sz="2200" cap="none" dirty="0"/>
          </a:p>
        </p:txBody>
      </p:sp>
    </p:spTree>
    <p:extLst>
      <p:ext uri="{BB962C8B-B14F-4D97-AF65-F5344CB8AC3E}">
        <p14:creationId xmlns:p14="http://schemas.microsoft.com/office/powerpoint/2010/main" xmlns="" val="100003260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3" y="5229200"/>
            <a:ext cx="12192000" cy="1628800"/>
          </a:xfrm>
        </p:spPr>
        <p:txBody>
          <a:bodyPr>
            <a:normAutofit/>
          </a:bodyPr>
          <a:lstStyle/>
          <a:p>
            <a:pPr>
              <a:lnSpc>
                <a:spcPct val="80000"/>
              </a:lnSpc>
            </a:pPr>
            <a:r>
              <a:rPr lang="en-AU" dirty="0"/>
              <a:t>identify, isolate and define the </a:t>
            </a:r>
            <a:r>
              <a:rPr lang="en-AU" b="1" dirty="0"/>
              <a:t>process</a:t>
            </a:r>
            <a:endParaRPr lang="en-AU" sz="2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7691" y="404664"/>
            <a:ext cx="11916619" cy="3600400"/>
          </a:xfrm>
          <a:prstGeom prst="rect">
            <a:avLst/>
          </a:prstGeom>
        </p:spPr>
      </p:pic>
      <p:cxnSp>
        <p:nvCxnSpPr>
          <p:cNvPr id="7" name="Straight Connector 6"/>
          <p:cNvCxnSpPr/>
          <p:nvPr/>
        </p:nvCxnSpPr>
        <p:spPr>
          <a:xfrm>
            <a:off x="-24680" y="1484784"/>
            <a:ext cx="12218403"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2924944"/>
            <a:ext cx="12218403"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616993201"/>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3" y="5229200"/>
            <a:ext cx="12192000" cy="1628800"/>
          </a:xfrm>
        </p:spPr>
        <p:txBody>
          <a:bodyPr>
            <a:normAutofit/>
          </a:bodyPr>
          <a:lstStyle/>
          <a:p>
            <a:pPr>
              <a:lnSpc>
                <a:spcPct val="80000"/>
              </a:lnSpc>
            </a:pPr>
            <a:r>
              <a:rPr lang="en-AU" dirty="0"/>
              <a:t>measure the average </a:t>
            </a:r>
            <a:r>
              <a:rPr lang="en-AU" b="1" dirty="0" err="1"/>
              <a:t>va</a:t>
            </a:r>
            <a:r>
              <a:rPr lang="en-AU" dirty="0"/>
              <a:t> and </a:t>
            </a:r>
            <a:r>
              <a:rPr lang="en-AU" b="1" dirty="0" err="1"/>
              <a:t>nva</a:t>
            </a:r>
            <a:endParaRPr lang="en-AU" sz="20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r="17675"/>
          <a:stretch/>
        </p:blipFill>
        <p:spPr>
          <a:xfrm>
            <a:off x="1122644" y="52213"/>
            <a:ext cx="9725885" cy="5032971"/>
          </a:xfrm>
          <a:prstGeom prst="rect">
            <a:avLst/>
          </a:prstGeom>
        </p:spPr>
      </p:pic>
      <p:cxnSp>
        <p:nvCxnSpPr>
          <p:cNvPr id="6" name="Straight Connector 5"/>
          <p:cNvCxnSpPr/>
          <p:nvPr/>
        </p:nvCxnSpPr>
        <p:spPr>
          <a:xfrm>
            <a:off x="-24680" y="1700808"/>
            <a:ext cx="12218403"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3501008"/>
            <a:ext cx="12218403"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506681758"/>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3" y="5229200"/>
            <a:ext cx="12192000" cy="1628800"/>
          </a:xfrm>
        </p:spPr>
        <p:txBody>
          <a:bodyPr>
            <a:normAutofit/>
          </a:bodyPr>
          <a:lstStyle/>
          <a:p>
            <a:pPr>
              <a:lnSpc>
                <a:spcPct val="80000"/>
              </a:lnSpc>
            </a:pPr>
            <a:r>
              <a:rPr lang="en-AU" dirty="0"/>
              <a:t>calculate your </a:t>
            </a:r>
            <a:r>
              <a:rPr lang="en-AU" b="1" dirty="0"/>
              <a:t>process efficiency </a:t>
            </a:r>
            <a:br>
              <a:rPr lang="en-AU" b="1" dirty="0"/>
            </a:br>
            <a:r>
              <a:rPr lang="en-AU" cap="none" baseline="0" dirty="0" smtClean="0"/>
              <a:t>  = </a:t>
            </a:r>
            <a:r>
              <a:rPr lang="en-AU" dirty="0"/>
              <a:t>(</a:t>
            </a:r>
            <a:r>
              <a:rPr lang="en-AU" dirty="0" err="1"/>
              <a:t>va</a:t>
            </a:r>
            <a:r>
              <a:rPr lang="en-AU" dirty="0"/>
              <a:t> / </a:t>
            </a:r>
            <a:r>
              <a:rPr lang="en-AU" dirty="0" err="1"/>
              <a:t>va</a:t>
            </a:r>
            <a:r>
              <a:rPr lang="en-AU" dirty="0"/>
              <a:t> + </a:t>
            </a:r>
            <a:r>
              <a:rPr lang="en-AU" dirty="0" err="1"/>
              <a:t>nva</a:t>
            </a:r>
            <a:r>
              <a:rPr lang="en-AU" dirty="0"/>
              <a:t>)</a:t>
            </a:r>
            <a:endParaRPr lang="en-AU"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034" y="52213"/>
            <a:ext cx="11814117" cy="5032971"/>
          </a:xfrm>
          <a:prstGeom prst="rect">
            <a:avLst/>
          </a:prstGeom>
        </p:spPr>
      </p:pic>
      <p:cxnSp>
        <p:nvCxnSpPr>
          <p:cNvPr id="4" name="Straight Connector 3"/>
          <p:cNvCxnSpPr/>
          <p:nvPr/>
        </p:nvCxnSpPr>
        <p:spPr>
          <a:xfrm>
            <a:off x="-24680" y="1700808"/>
            <a:ext cx="12218403"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0" y="3501008"/>
            <a:ext cx="12218403"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151851616"/>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Backup\nzpg - sorting wall.jpg"/>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522952" y="0"/>
            <a:ext cx="91460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pPr algn="l">
              <a:lnSpc>
                <a:spcPct val="80000"/>
              </a:lnSpc>
            </a:pPr>
            <a:r>
              <a:rPr lang="en-AU" cap="none" baseline="0" dirty="0" smtClean="0"/>
              <a:t>what is </a:t>
            </a:r>
            <a:r>
              <a:rPr lang="en-AU" cap="none" baseline="0" dirty="0" err="1" smtClean="0"/>
              <a:t>kanban</a:t>
            </a:r>
            <a:r>
              <a:rPr lang="en-AU" cap="none" baseline="0" dirty="0" smtClean="0"/>
              <a:t> (</a:t>
            </a:r>
            <a:r>
              <a:rPr lang="ja-JP" altLang="en-US" cap="none" baseline="0" smtClean="0"/>
              <a:t>かんばん</a:t>
            </a:r>
            <a:r>
              <a:rPr lang="en-US" altLang="ja-JP" cap="none" baseline="0" dirty="0" smtClean="0"/>
              <a:t>)</a:t>
            </a:r>
            <a:r>
              <a:rPr lang="en-AU" cap="none" baseline="0" dirty="0" smtClean="0"/>
              <a:t/>
            </a:r>
            <a:br>
              <a:rPr lang="en-AU" cap="none" baseline="0" dirty="0" smtClean="0"/>
            </a:br>
            <a:r>
              <a:rPr lang="en-AU" sz="2000" dirty="0"/>
              <a:t>workflow monitoring &amp; visualisation</a:t>
            </a:r>
          </a:p>
        </p:txBody>
      </p:sp>
    </p:spTree>
    <p:extLst>
      <p:ext uri="{BB962C8B-B14F-4D97-AF65-F5344CB8AC3E}">
        <p14:creationId xmlns:p14="http://schemas.microsoft.com/office/powerpoint/2010/main" xmlns="" val="779174466"/>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
        <p:nvSpPr>
          <p:cNvPr id="2" name="Title 1"/>
          <p:cNvSpPr>
            <a:spLocks noGrp="1"/>
          </p:cNvSpPr>
          <p:nvPr>
            <p:ph type="ctrTitle"/>
          </p:nvPr>
        </p:nvSpPr>
        <p:spPr>
          <a:xfrm>
            <a:off x="0" y="1124744"/>
            <a:ext cx="12192000" cy="4464496"/>
          </a:xfrm>
          <a:solidFill>
            <a:schemeClr val="tx1">
              <a:alpha val="60000"/>
            </a:schemeClr>
          </a:solidFill>
        </p:spPr>
        <p:txBody>
          <a:bodyPr>
            <a:noAutofit/>
          </a:bodyPr>
          <a:lstStyle/>
          <a:p>
            <a:pPr algn="l">
              <a:lnSpc>
                <a:spcPct val="80000"/>
              </a:lnSpc>
            </a:pPr>
            <a:r>
              <a:rPr lang="en-AU" i="1" cap="none" spc="-100" dirty="0" smtClean="0">
                <a:solidFill>
                  <a:schemeClr val="bg1"/>
                </a:solidFill>
              </a:rPr>
              <a:t>1. visualise (card wall)</a:t>
            </a:r>
            <a:br>
              <a:rPr lang="en-AU" i="1" cap="none" spc="-100" dirty="0" smtClean="0">
                <a:solidFill>
                  <a:schemeClr val="bg1"/>
                </a:solidFill>
              </a:rPr>
            </a:br>
            <a:r>
              <a:rPr lang="en-AU" i="1" cap="none" spc="-100" dirty="0" smtClean="0">
                <a:solidFill>
                  <a:schemeClr val="bg1"/>
                </a:solidFill>
              </a:rPr>
              <a:t>2. limit </a:t>
            </a:r>
            <a:r>
              <a:rPr lang="en-AU" i="1" cap="none" spc="-100" dirty="0" err="1" smtClean="0">
                <a:solidFill>
                  <a:schemeClr val="bg1"/>
                </a:solidFill>
              </a:rPr>
              <a:t>wip</a:t>
            </a:r>
            <a:r>
              <a:rPr lang="en-AU" i="1" cap="none" spc="-100" dirty="0" smtClean="0">
                <a:solidFill>
                  <a:schemeClr val="bg1"/>
                </a:solidFill>
              </a:rPr>
              <a:t/>
            </a:r>
            <a:br>
              <a:rPr lang="en-AU" i="1" cap="none" spc="-100" dirty="0" smtClean="0">
                <a:solidFill>
                  <a:schemeClr val="bg1"/>
                </a:solidFill>
              </a:rPr>
            </a:br>
            <a:r>
              <a:rPr lang="en-AU" i="1" cap="none" spc="-100" dirty="0" smtClean="0">
                <a:solidFill>
                  <a:schemeClr val="bg1"/>
                </a:solidFill>
              </a:rPr>
              <a:t>3. manage flow</a:t>
            </a:r>
            <a:br>
              <a:rPr lang="en-AU" i="1" cap="none" spc="-100" dirty="0" smtClean="0">
                <a:solidFill>
                  <a:schemeClr val="bg1"/>
                </a:solidFill>
              </a:rPr>
            </a:br>
            <a:r>
              <a:rPr lang="en-AU" i="1" cap="none" spc="-100" dirty="0" smtClean="0">
                <a:solidFill>
                  <a:schemeClr val="bg1"/>
                </a:solidFill>
              </a:rPr>
              <a:t>4. make policies explicit</a:t>
            </a:r>
            <a:br>
              <a:rPr lang="en-AU" i="1" cap="none" spc="-100" dirty="0" smtClean="0">
                <a:solidFill>
                  <a:schemeClr val="bg1"/>
                </a:solidFill>
              </a:rPr>
            </a:br>
            <a:r>
              <a:rPr lang="en-AU" i="1" cap="none" spc="-100" dirty="0" smtClean="0">
                <a:solidFill>
                  <a:schemeClr val="bg1"/>
                </a:solidFill>
              </a:rPr>
              <a:t>5. feedback loops</a:t>
            </a:r>
            <a:br>
              <a:rPr lang="en-AU" i="1" cap="none" spc="-100" dirty="0" smtClean="0">
                <a:solidFill>
                  <a:schemeClr val="bg1"/>
                </a:solidFill>
              </a:rPr>
            </a:br>
            <a:r>
              <a:rPr lang="en-AU" i="1" cap="none" spc="-100" dirty="0" smtClean="0">
                <a:solidFill>
                  <a:schemeClr val="bg1"/>
                </a:solidFill>
              </a:rPr>
              <a:t>6. improve collaboratively</a:t>
            </a:r>
            <a:endParaRPr lang="en-AU" i="1" cap="none" spc="-100" dirty="0"/>
          </a:p>
        </p:txBody>
      </p:sp>
    </p:spTree>
    <p:extLst>
      <p:ext uri="{BB962C8B-B14F-4D97-AF65-F5344CB8AC3E}">
        <p14:creationId xmlns:p14="http://schemas.microsoft.com/office/powerpoint/2010/main" xmlns="" val="1534115157"/>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z="2000" cap="none" spc="-100" dirty="0" err="1" smtClean="0">
                <a:solidFill>
                  <a:schemeClr val="bg1"/>
                </a:solidFill>
              </a:rPr>
              <a:t>kanbanify</a:t>
            </a:r>
            <a:r>
              <a:rPr lang="en-AU" sz="2000" cap="none" spc="-100" dirty="0" smtClean="0">
                <a:solidFill>
                  <a:schemeClr val="bg1"/>
                </a:solidFill>
              </a:rPr>
              <a:t> your </a:t>
            </a:r>
            <a:r>
              <a:rPr lang="en-AU" sz="2000" cap="none" spc="-100" dirty="0" err="1" smtClean="0">
                <a:solidFill>
                  <a:schemeClr val="bg1"/>
                </a:solidFill>
              </a:rPr>
              <a:t>vsm</a:t>
            </a:r>
            <a:r>
              <a:rPr lang="en-AU" sz="2000" cap="none" spc="-100" dirty="0" smtClean="0">
                <a:solidFill>
                  <a:schemeClr val="bg1"/>
                </a:solidFill>
              </a:rPr>
              <a:t/>
            </a:r>
            <a:br>
              <a:rPr lang="en-AU" sz="2000" cap="none" spc="-100" dirty="0" smtClean="0">
                <a:solidFill>
                  <a:schemeClr val="bg1"/>
                </a:solidFill>
              </a:rPr>
            </a:br>
            <a:r>
              <a:rPr lang="en-AU" cap="none" spc="-100" dirty="0" smtClean="0"/>
              <a:t>- merge 0’s</a:t>
            </a:r>
            <a:br>
              <a:rPr lang="en-AU" cap="none" spc="-100" dirty="0" smtClean="0"/>
            </a:br>
            <a:r>
              <a:rPr lang="en-AU" cap="none" spc="-100" dirty="0" smtClean="0"/>
              <a:t>- define board policies</a:t>
            </a:r>
            <a:br>
              <a:rPr lang="en-AU" cap="none" spc="-100" dirty="0" smtClean="0"/>
            </a:br>
            <a:r>
              <a:rPr lang="en-AU" cap="none" spc="-100" dirty="0" smtClean="0"/>
              <a:t>- calculate </a:t>
            </a:r>
            <a:r>
              <a:rPr lang="en-AU" cap="none" spc="-100" dirty="0" err="1" smtClean="0"/>
              <a:t>wip</a:t>
            </a:r>
            <a:endParaRPr lang="en-AU" sz="2300" b="1" cap="none" spc="-100" dirty="0"/>
          </a:p>
        </p:txBody>
      </p:sp>
    </p:spTree>
    <p:extLst>
      <p:ext uri="{BB962C8B-B14F-4D97-AF65-F5344CB8AC3E}">
        <p14:creationId xmlns:p14="http://schemas.microsoft.com/office/powerpoint/2010/main" xmlns="" val="531154153"/>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z="2200" spc="-100" dirty="0" smtClean="0">
                <a:solidFill>
                  <a:schemeClr val="bg1"/>
                </a:solidFill>
              </a:rPr>
              <a:t>work in progress</a:t>
            </a:r>
            <a:br>
              <a:rPr lang="en-AU" sz="2200" spc="-100" dirty="0" smtClean="0">
                <a:solidFill>
                  <a:schemeClr val="bg1"/>
                </a:solidFill>
              </a:rPr>
            </a:br>
            <a:r>
              <a:rPr lang="en-AU" spc="-100" dirty="0" smtClean="0"/>
              <a:t>limit concurrent work and promote workflow</a:t>
            </a:r>
            <a:endParaRPr lang="en-AU" sz="2000" spc="-100" dirty="0">
              <a:solidFill>
                <a:schemeClr val="bg1"/>
              </a:solidFill>
            </a:endParaRPr>
          </a:p>
        </p:txBody>
      </p:sp>
    </p:spTree>
    <p:extLst>
      <p:ext uri="{BB962C8B-B14F-4D97-AF65-F5344CB8AC3E}">
        <p14:creationId xmlns:p14="http://schemas.microsoft.com/office/powerpoint/2010/main" xmlns="" val="258451221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US" cap="none" spc="-100" dirty="0" smtClean="0"/>
              <a:t>min throughput is usually = team size</a:t>
            </a:r>
            <a:br>
              <a:rPr lang="en-US" cap="none" spc="-100" dirty="0" smtClean="0"/>
            </a:br>
            <a:r>
              <a:rPr lang="en-US" sz="2000" cap="none" spc="-100" dirty="0" smtClean="0">
                <a:solidFill>
                  <a:schemeClr val="bg1"/>
                </a:solidFill>
              </a:rPr>
              <a:t>if your efficiency was 100%, how many “x” could you do simultaneously?</a:t>
            </a:r>
            <a:endParaRPr lang="en-AU" sz="2000" b="1" cap="none" spc="-100" dirty="0">
              <a:solidFill>
                <a:schemeClr val="bg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b="68675"/>
          <a:stretch/>
        </p:blipFill>
        <p:spPr>
          <a:xfrm>
            <a:off x="180034" y="44624"/>
            <a:ext cx="11814117" cy="1576587"/>
          </a:xfrm>
          <a:prstGeom prst="rect">
            <a:avLst/>
          </a:prstGeom>
        </p:spPr>
      </p:pic>
      <p:sp>
        <p:nvSpPr>
          <p:cNvPr id="4" name="Oval 3"/>
          <p:cNvSpPr/>
          <p:nvPr/>
        </p:nvSpPr>
        <p:spPr>
          <a:xfrm>
            <a:off x="-168696" y="116632"/>
            <a:ext cx="1865703" cy="576064"/>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xmlns="" val="1988325058"/>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Right Arrow 5"/>
          <p:cNvSpPr/>
          <p:nvPr/>
        </p:nvSpPr>
        <p:spPr>
          <a:xfrm>
            <a:off x="2063552" y="1052736"/>
            <a:ext cx="8064896" cy="1440160"/>
          </a:xfrm>
          <a:prstGeom prst="leftRightArrow">
            <a:avLst/>
          </a:prstGeom>
          <a:solidFill>
            <a:srgbClr val="1F497D"/>
          </a:solidFill>
          <a:ln>
            <a:solidFill>
              <a:srgbClr val="1F497D"/>
            </a:solidFill>
          </a:ln>
          <a:scene3d>
            <a:camera prst="isometricOffAxis2Lef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AU" sz="20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To what degree is the outcome knowable in advance?</a:t>
            </a:r>
          </a:p>
        </p:txBody>
      </p:sp>
      <p:sp>
        <p:nvSpPr>
          <p:cNvPr id="8" name="Left-Right Arrow 7"/>
          <p:cNvSpPr/>
          <p:nvPr/>
        </p:nvSpPr>
        <p:spPr>
          <a:xfrm>
            <a:off x="2063883" y="4077072"/>
            <a:ext cx="8064896" cy="1440160"/>
          </a:xfrm>
          <a:prstGeom prst="leftRightArrow">
            <a:avLst/>
          </a:prstGeom>
          <a:solidFill>
            <a:srgbClr val="1F497D"/>
          </a:solidFill>
          <a:ln>
            <a:solidFill>
              <a:srgbClr val="1F497D"/>
            </a:solidFill>
          </a:ln>
          <a:scene3d>
            <a:camera prst="isometricOffAxis2Lef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AU" sz="20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To what degree can you coordinate and control all the players?</a:t>
            </a:r>
          </a:p>
        </p:txBody>
      </p:sp>
      <p:sp>
        <p:nvSpPr>
          <p:cNvPr id="9" name="Left-Right Arrow 8"/>
          <p:cNvSpPr/>
          <p:nvPr/>
        </p:nvSpPr>
        <p:spPr>
          <a:xfrm>
            <a:off x="2063883" y="2541981"/>
            <a:ext cx="8064896" cy="1440160"/>
          </a:xfrm>
          <a:prstGeom prst="leftRightArrow">
            <a:avLst/>
          </a:prstGeom>
          <a:solidFill>
            <a:srgbClr val="1F497D"/>
          </a:solidFill>
          <a:ln>
            <a:solidFill>
              <a:srgbClr val="1F497D"/>
            </a:solidFill>
          </a:ln>
          <a:scene3d>
            <a:camera prst="isometricOffAxis2Lef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AU" sz="20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To what degree is the outcome dependent on intangible elements?</a:t>
            </a:r>
          </a:p>
        </p:txBody>
      </p:sp>
      <p:sp>
        <p:nvSpPr>
          <p:cNvPr id="10" name="TextBox 9"/>
          <p:cNvSpPr txBox="1"/>
          <p:nvPr/>
        </p:nvSpPr>
        <p:spPr>
          <a:xfrm>
            <a:off x="1559496" y="692696"/>
            <a:ext cx="923330" cy="4608512"/>
          </a:xfrm>
          <a:prstGeom prst="rect">
            <a:avLst/>
          </a:prstGeom>
          <a:noFill/>
        </p:spPr>
        <p:txBody>
          <a:bodyPr vert="vert270" wrap="square" rtlCol="0">
            <a:spAutoFit/>
          </a:bodyPr>
          <a:lstStyle/>
          <a:p>
            <a:pPr algn="ctr"/>
            <a:r>
              <a:rPr lang="en-AU" sz="48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waterfall</a:t>
            </a:r>
            <a:endParaRPr lang="en-AU" sz="48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TextBox 10"/>
          <p:cNvSpPr txBox="1"/>
          <p:nvPr/>
        </p:nvSpPr>
        <p:spPr>
          <a:xfrm>
            <a:off x="9854649" y="1677885"/>
            <a:ext cx="923330" cy="4608512"/>
          </a:xfrm>
          <a:prstGeom prst="rect">
            <a:avLst/>
          </a:prstGeom>
          <a:noFill/>
        </p:spPr>
        <p:txBody>
          <a:bodyPr vert="vert270" wrap="square" rtlCol="0">
            <a:spAutoFit/>
          </a:bodyPr>
          <a:lstStyle/>
          <a:p>
            <a:pPr algn="ctr"/>
            <a:r>
              <a:rPr lang="en-AU" sz="48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agile</a:t>
            </a:r>
          </a:p>
        </p:txBody>
      </p:sp>
    </p:spTree>
    <p:extLst>
      <p:ext uri="{BB962C8B-B14F-4D97-AF65-F5344CB8AC3E}">
        <p14:creationId xmlns:p14="http://schemas.microsoft.com/office/powerpoint/2010/main" xmlns="" val="170636439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AU" sz="2000" cap="none" spc="-100" dirty="0" smtClean="0">
                <a:solidFill>
                  <a:schemeClr val="bg1"/>
                </a:solidFill>
              </a:rPr>
              <a:t>what is your total </a:t>
            </a:r>
            <a:r>
              <a:rPr lang="en-AU" sz="2000" cap="none" spc="-100" dirty="0" err="1" smtClean="0">
                <a:solidFill>
                  <a:schemeClr val="bg1"/>
                </a:solidFill>
              </a:rPr>
              <a:t>wip</a:t>
            </a:r>
            <a:r>
              <a:rPr lang="en-AU" sz="2000" cap="none" spc="-100" dirty="0" smtClean="0">
                <a:solidFill>
                  <a:schemeClr val="bg1"/>
                </a:solidFill>
              </a:rPr>
              <a:t/>
            </a:r>
            <a:br>
              <a:rPr lang="en-AU" sz="2000" cap="none" spc="-100" dirty="0" smtClean="0">
                <a:solidFill>
                  <a:schemeClr val="bg1"/>
                </a:solidFill>
              </a:rPr>
            </a:br>
            <a:r>
              <a:rPr lang="en-AU" cap="none" spc="-100" dirty="0" smtClean="0"/>
              <a:t>total </a:t>
            </a:r>
            <a:r>
              <a:rPr lang="en-AU" cap="none" spc="-100" dirty="0" err="1" smtClean="0"/>
              <a:t>wip</a:t>
            </a:r>
            <a:r>
              <a:rPr lang="en-AU" cap="none" spc="-100" dirty="0" smtClean="0"/>
              <a:t> =</a:t>
            </a:r>
            <a:br>
              <a:rPr lang="en-AU" cap="none" spc="-100" dirty="0" smtClean="0"/>
            </a:br>
            <a:r>
              <a:rPr lang="en-AU" cap="none" spc="-100" dirty="0" smtClean="0"/>
              <a:t>    min throughput / efficiency</a:t>
            </a:r>
            <a:br>
              <a:rPr lang="en-AU" cap="none" spc="-100" dirty="0" smtClean="0"/>
            </a:br>
            <a:r>
              <a:rPr lang="en-AU" cap="none" spc="-100" dirty="0" smtClean="0"/>
              <a:t>e.g. </a:t>
            </a:r>
            <a:r>
              <a:rPr lang="en-US" cap="none" spc="-100" dirty="0" smtClean="0"/>
              <a:t>7/55% ~= 13</a:t>
            </a:r>
            <a:endParaRPr lang="en-AU" sz="2300" b="1" cap="none" spc="-1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b="68675"/>
          <a:stretch/>
        </p:blipFill>
        <p:spPr>
          <a:xfrm>
            <a:off x="180034" y="44624"/>
            <a:ext cx="11814117" cy="1576587"/>
          </a:xfrm>
          <a:prstGeom prst="rect">
            <a:avLst/>
          </a:prstGeom>
        </p:spPr>
      </p:pic>
      <p:sp>
        <p:nvSpPr>
          <p:cNvPr id="4" name="Oval 3"/>
          <p:cNvSpPr/>
          <p:nvPr/>
        </p:nvSpPr>
        <p:spPr>
          <a:xfrm>
            <a:off x="10128449" y="1117155"/>
            <a:ext cx="1865703" cy="576064"/>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endParaRPr lang="en-US"/>
          </a:p>
        </p:txBody>
      </p:sp>
      <p:sp>
        <p:nvSpPr>
          <p:cNvPr id="6" name="Cloud Callout 5"/>
          <p:cNvSpPr/>
          <p:nvPr/>
        </p:nvSpPr>
        <p:spPr>
          <a:xfrm>
            <a:off x="3431704" y="5229200"/>
            <a:ext cx="3384376" cy="864096"/>
          </a:xfrm>
          <a:prstGeom prst="cloudCallout">
            <a:avLst>
              <a:gd name="adj1" fmla="val -47397"/>
              <a:gd name="adj2" fmla="val -109229"/>
            </a:avLst>
          </a:prstGeom>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ctr"/>
            <a:r>
              <a:rPr lang="en-US" dirty="0"/>
              <a:t>Assuming a software team a 7 (not pairing</a:t>
            </a:r>
            <a:r>
              <a:rPr lang="en-US" dirty="0" smtClean="0"/>
              <a:t>)</a:t>
            </a:r>
            <a:endParaRPr lang="en-US" dirty="0"/>
          </a:p>
        </p:txBody>
      </p:sp>
    </p:spTree>
    <p:extLst>
      <p:ext uri="{BB962C8B-B14F-4D97-AF65-F5344CB8AC3E}">
        <p14:creationId xmlns:p14="http://schemas.microsoft.com/office/powerpoint/2010/main" xmlns="" val="1855644273"/>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AU" sz="2000" cap="none" spc="-100" dirty="0" smtClean="0">
                <a:solidFill>
                  <a:schemeClr val="bg1"/>
                </a:solidFill>
              </a:rPr>
              <a:t>calculate % effort per state</a:t>
            </a:r>
            <a:br>
              <a:rPr lang="en-AU" sz="2000" cap="none" spc="-100" dirty="0" smtClean="0">
                <a:solidFill>
                  <a:schemeClr val="bg1"/>
                </a:solidFill>
              </a:rPr>
            </a:br>
            <a:r>
              <a:rPr lang="en-US" cap="none" spc="-100" dirty="0" smtClean="0"/>
              <a:t>% effort =</a:t>
            </a:r>
            <a:br>
              <a:rPr lang="en-US" cap="none" spc="-100" dirty="0" smtClean="0"/>
            </a:br>
            <a:r>
              <a:rPr lang="en-US" cap="none" spc="-100" dirty="0" smtClean="0"/>
              <a:t>    state </a:t>
            </a:r>
            <a:r>
              <a:rPr lang="en-US" cap="none" spc="-100" dirty="0" err="1" smtClean="0"/>
              <a:t>va</a:t>
            </a:r>
            <a:r>
              <a:rPr lang="en-US" cap="none" spc="-100" dirty="0" smtClean="0"/>
              <a:t> / total </a:t>
            </a:r>
            <a:r>
              <a:rPr lang="en-US" cap="none" spc="-100" dirty="0" err="1" smtClean="0"/>
              <a:t>va</a:t>
            </a:r>
            <a:r>
              <a:rPr lang="en-US" cap="none" spc="-100" dirty="0" smtClean="0"/>
              <a:t> </a:t>
            </a:r>
            <a:br>
              <a:rPr lang="en-US" cap="none" spc="-100" dirty="0" smtClean="0"/>
            </a:br>
            <a:r>
              <a:rPr lang="en-AU" cap="none" spc="-100" dirty="0" smtClean="0"/>
              <a:t>e.g. </a:t>
            </a:r>
            <a:r>
              <a:rPr lang="en-US" cap="none" spc="-100" dirty="0" smtClean="0"/>
              <a:t>4 / 14.5 ~= 28%</a:t>
            </a:r>
            <a:endParaRPr lang="en-AU" sz="2300" b="1" cap="none" spc="-1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b="68675"/>
          <a:stretch/>
        </p:blipFill>
        <p:spPr>
          <a:xfrm>
            <a:off x="180034" y="44624"/>
            <a:ext cx="11814117" cy="1576587"/>
          </a:xfrm>
          <a:prstGeom prst="rect">
            <a:avLst/>
          </a:prstGeom>
        </p:spPr>
      </p:pic>
      <p:sp>
        <p:nvSpPr>
          <p:cNvPr id="4" name="Oval 3"/>
          <p:cNvSpPr/>
          <p:nvPr/>
        </p:nvSpPr>
        <p:spPr>
          <a:xfrm>
            <a:off x="10128449" y="620688"/>
            <a:ext cx="1865703" cy="576064"/>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endParaRPr lang="en-US"/>
          </a:p>
        </p:txBody>
      </p:sp>
      <p:sp>
        <p:nvSpPr>
          <p:cNvPr id="5" name="Oval 4"/>
          <p:cNvSpPr/>
          <p:nvPr/>
        </p:nvSpPr>
        <p:spPr>
          <a:xfrm>
            <a:off x="6168008" y="692696"/>
            <a:ext cx="648072" cy="504056"/>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xmlns="" val="1013691138"/>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AU" sz="2000" cap="none" spc="-100" dirty="0" smtClean="0">
                <a:solidFill>
                  <a:schemeClr val="bg1"/>
                </a:solidFill>
              </a:rPr>
              <a:t>proportion </a:t>
            </a:r>
            <a:r>
              <a:rPr lang="en-AU" sz="2000" cap="none" spc="-100" dirty="0" err="1" smtClean="0">
                <a:solidFill>
                  <a:schemeClr val="bg1"/>
                </a:solidFill>
              </a:rPr>
              <a:t>wip</a:t>
            </a:r>
            <a:r>
              <a:rPr lang="en-AU" sz="2000" cap="none" spc="-100" dirty="0" smtClean="0">
                <a:solidFill>
                  <a:schemeClr val="bg1"/>
                </a:solidFill>
              </a:rPr>
              <a:t> by state</a:t>
            </a:r>
            <a:br>
              <a:rPr lang="en-AU" sz="2000" cap="none" spc="-100" dirty="0" smtClean="0">
                <a:solidFill>
                  <a:schemeClr val="bg1"/>
                </a:solidFill>
              </a:rPr>
            </a:br>
            <a:r>
              <a:rPr lang="en-US" cap="none" spc="-100" dirty="0" err="1" smtClean="0"/>
              <a:t>wip</a:t>
            </a:r>
            <a:r>
              <a:rPr lang="en-US" cap="none" spc="-100" dirty="0" smtClean="0"/>
              <a:t> =</a:t>
            </a:r>
            <a:br>
              <a:rPr lang="en-US" cap="none" spc="-100" dirty="0" smtClean="0"/>
            </a:br>
            <a:r>
              <a:rPr lang="en-US" cap="none" spc="-100" dirty="0" smtClean="0"/>
              <a:t>    total </a:t>
            </a:r>
            <a:r>
              <a:rPr lang="en-US" cap="none" spc="-100" dirty="0" err="1" smtClean="0"/>
              <a:t>wip</a:t>
            </a:r>
            <a:r>
              <a:rPr lang="en-US" cap="none" spc="-100" dirty="0" smtClean="0"/>
              <a:t> * % effort</a:t>
            </a:r>
            <a:br>
              <a:rPr lang="en-US" cap="none" spc="-100" dirty="0" smtClean="0"/>
            </a:br>
            <a:r>
              <a:rPr lang="en-AU" cap="none" spc="-100" dirty="0" smtClean="0"/>
              <a:t>e.g. </a:t>
            </a:r>
            <a:r>
              <a:rPr lang="en-US" cap="none" spc="-100" dirty="0" smtClean="0"/>
              <a:t>13 * 28% ~= 4</a:t>
            </a:r>
            <a:endParaRPr lang="en-AU" sz="2300" b="1" cap="none" spc="-1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b="68675"/>
          <a:stretch/>
        </p:blipFill>
        <p:spPr>
          <a:xfrm>
            <a:off x="180034" y="44624"/>
            <a:ext cx="11814117" cy="1576587"/>
          </a:xfrm>
          <a:prstGeom prst="rect">
            <a:avLst/>
          </a:prstGeom>
        </p:spPr>
      </p:pic>
      <p:sp>
        <p:nvSpPr>
          <p:cNvPr id="4" name="Oval 3"/>
          <p:cNvSpPr/>
          <p:nvPr/>
        </p:nvSpPr>
        <p:spPr>
          <a:xfrm>
            <a:off x="10128449" y="620688"/>
            <a:ext cx="1865703" cy="576064"/>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endParaRPr lang="en-US"/>
          </a:p>
        </p:txBody>
      </p:sp>
      <p:sp>
        <p:nvSpPr>
          <p:cNvPr id="5" name="Oval 4"/>
          <p:cNvSpPr/>
          <p:nvPr/>
        </p:nvSpPr>
        <p:spPr>
          <a:xfrm>
            <a:off x="6168008" y="719283"/>
            <a:ext cx="648072" cy="504056"/>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endParaRPr lang="en-US"/>
          </a:p>
        </p:txBody>
      </p:sp>
      <p:sp>
        <p:nvSpPr>
          <p:cNvPr id="6" name="Oval 5"/>
          <p:cNvSpPr/>
          <p:nvPr/>
        </p:nvSpPr>
        <p:spPr>
          <a:xfrm>
            <a:off x="10128449" y="1117155"/>
            <a:ext cx="1865703" cy="576064"/>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xmlns="" val="4210963293"/>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AU" sz="2000" cap="none" spc="-100" dirty="0" smtClean="0">
                <a:solidFill>
                  <a:schemeClr val="bg1"/>
                </a:solidFill>
              </a:rPr>
              <a:t>proportion </a:t>
            </a:r>
            <a:r>
              <a:rPr lang="en-AU" sz="2000" cap="none" spc="-100" dirty="0" err="1" smtClean="0">
                <a:solidFill>
                  <a:schemeClr val="bg1"/>
                </a:solidFill>
              </a:rPr>
              <a:t>wip</a:t>
            </a:r>
            <a:r>
              <a:rPr lang="en-AU" sz="2000" cap="none" spc="-100" dirty="0" smtClean="0">
                <a:solidFill>
                  <a:schemeClr val="bg1"/>
                </a:solidFill>
              </a:rPr>
              <a:t> by state</a:t>
            </a:r>
            <a:br>
              <a:rPr lang="en-AU" sz="2000" cap="none" spc="-100" dirty="0" smtClean="0">
                <a:solidFill>
                  <a:schemeClr val="bg1"/>
                </a:solidFill>
              </a:rPr>
            </a:br>
            <a:r>
              <a:rPr lang="en-US" cap="none" spc="-100" dirty="0" smtClean="0"/>
              <a:t>design </a:t>
            </a:r>
            <a:r>
              <a:rPr lang="en-US" cap="none" spc="-100" dirty="0" err="1" smtClean="0"/>
              <a:t>wip</a:t>
            </a:r>
            <a:r>
              <a:rPr lang="en-US" cap="none" spc="-100" dirty="0" smtClean="0"/>
              <a:t> = 2</a:t>
            </a:r>
            <a:br>
              <a:rPr lang="en-US" cap="none" spc="-100" dirty="0" smtClean="0"/>
            </a:br>
            <a:r>
              <a:rPr lang="en-US" cap="none" spc="-100" dirty="0" smtClean="0"/>
              <a:t>develop </a:t>
            </a:r>
            <a:r>
              <a:rPr lang="en-US" cap="none" spc="-100" dirty="0" err="1" smtClean="0"/>
              <a:t>wip</a:t>
            </a:r>
            <a:r>
              <a:rPr lang="en-US" cap="none" spc="-100" dirty="0" smtClean="0"/>
              <a:t> = 7</a:t>
            </a:r>
            <a:br>
              <a:rPr lang="en-US" cap="none" spc="-100" dirty="0" smtClean="0"/>
            </a:br>
            <a:r>
              <a:rPr lang="en-US" cap="none" spc="-100" dirty="0" smtClean="0"/>
              <a:t>test </a:t>
            </a:r>
            <a:r>
              <a:rPr lang="en-US" cap="none" spc="-100" dirty="0" err="1" smtClean="0"/>
              <a:t>wip</a:t>
            </a:r>
            <a:r>
              <a:rPr lang="en-US" cap="none" spc="-100" dirty="0" smtClean="0"/>
              <a:t> = 4</a:t>
            </a:r>
            <a:br>
              <a:rPr lang="en-US" cap="none" spc="-100" dirty="0" smtClean="0"/>
            </a:br>
            <a:r>
              <a:rPr lang="en-US" cap="none" spc="-100" dirty="0" smtClean="0"/>
              <a:t>deploy </a:t>
            </a:r>
            <a:r>
              <a:rPr lang="en-US" cap="none" spc="-100" dirty="0" err="1" smtClean="0"/>
              <a:t>wip</a:t>
            </a:r>
            <a:r>
              <a:rPr lang="en-US" cap="none" spc="-100" dirty="0" smtClean="0"/>
              <a:t> = </a:t>
            </a:r>
            <a:r>
              <a:rPr lang="en-US" strike="sngStrike" cap="none" baseline="0" dirty="0" smtClean="0"/>
              <a:t>0</a:t>
            </a:r>
            <a:r>
              <a:rPr lang="en-US" cap="none" spc="-100" dirty="0" smtClean="0"/>
              <a:t> = 1</a:t>
            </a:r>
            <a:endParaRPr lang="en-AU" sz="2300" b="1" cap="none" spc="-1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b="68675"/>
          <a:stretch/>
        </p:blipFill>
        <p:spPr>
          <a:xfrm>
            <a:off x="180034" y="44624"/>
            <a:ext cx="11814117" cy="1576587"/>
          </a:xfrm>
          <a:prstGeom prst="rect">
            <a:avLst/>
          </a:prstGeom>
        </p:spPr>
      </p:pic>
      <p:sp>
        <p:nvSpPr>
          <p:cNvPr id="5" name="Oval 4"/>
          <p:cNvSpPr/>
          <p:nvPr/>
        </p:nvSpPr>
        <p:spPr>
          <a:xfrm>
            <a:off x="6168008" y="719283"/>
            <a:ext cx="648072" cy="504056"/>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xmlns="" val="3919446561"/>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pc="-100" dirty="0" smtClean="0"/>
              <a:t>“pull” all ready tasks to </a:t>
            </a:r>
            <a:r>
              <a:rPr lang="en-AU" spc="-100" dirty="0" err="1" smtClean="0"/>
              <a:t>wip</a:t>
            </a:r>
            <a:r>
              <a:rPr lang="en-AU" spc="-100" dirty="0" smtClean="0"/>
              <a:t> limit</a:t>
            </a:r>
            <a:br>
              <a:rPr lang="en-AU" spc="-100" dirty="0" smtClean="0"/>
            </a:br>
            <a:r>
              <a:rPr lang="en-AU" sz="2200" spc="-100" dirty="0" smtClean="0">
                <a:solidFill>
                  <a:schemeClr val="bg1"/>
                </a:solidFill>
              </a:rPr>
              <a:t>pull</a:t>
            </a:r>
            <a:endParaRPr lang="en-AU" sz="2200" spc="-100" dirty="0">
              <a:solidFill>
                <a:schemeClr val="bg1"/>
              </a:solidFill>
            </a:endParaRPr>
          </a:p>
        </p:txBody>
      </p:sp>
    </p:spTree>
    <p:extLst>
      <p:ext uri="{BB962C8B-B14F-4D97-AF65-F5344CB8AC3E}">
        <p14:creationId xmlns:p14="http://schemas.microsoft.com/office/powerpoint/2010/main" xmlns="" val="206891954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anban.png"/>
          <p:cNvPicPr/>
          <p:nvPr/>
        </p:nvPicPr>
        <p:blipFill>
          <a:blip r:embed="rId2" cstate="print"/>
          <a:stretch>
            <a:fillRect/>
          </a:stretch>
        </p:blipFill>
        <p:spPr>
          <a:xfrm>
            <a:off x="2038883" y="1753264"/>
            <a:ext cx="8114234" cy="3351472"/>
          </a:xfrm>
          <a:prstGeom prst="rect">
            <a:avLst/>
          </a:prstGeom>
          <a:noFill/>
          <a:ln>
            <a:noFill/>
            <a:prstDash/>
          </a:ln>
        </p:spPr>
      </p:pic>
    </p:spTree>
    <p:extLst>
      <p:ext uri="{BB962C8B-B14F-4D97-AF65-F5344CB8AC3E}">
        <p14:creationId xmlns:p14="http://schemas.microsoft.com/office/powerpoint/2010/main" xmlns="" val="13792438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88" t="-438" r="388" b="6689"/>
          <a:stretch/>
        </p:blipFill>
        <p:spPr bwMode="auto">
          <a:xfrm>
            <a:off x="152400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569229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88" t="-438" r="388" b="6689"/>
          <a:stretch/>
        </p:blipFill>
        <p:spPr bwMode="auto">
          <a:xfrm>
            <a:off x="152400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734483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88" t="-438" r="388" b="6689"/>
          <a:stretch/>
        </p:blipFill>
        <p:spPr bwMode="auto">
          <a:xfrm>
            <a:off x="152400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72241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88" t="-438" r="388" b="6689"/>
          <a:stretch/>
        </p:blipFill>
        <p:spPr bwMode="auto">
          <a:xfrm>
            <a:off x="152400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545636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www.agileproductdesign.com/blog/images/incrementing.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7" name="Picture 3" descr="C:\Backup\tmp\increment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866279"/>
            <a:ext cx="9144000" cy="247024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Backup\tmp\iterat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3999" y="3336522"/>
            <a:ext cx="9144000" cy="246874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524000" y="116632"/>
            <a:ext cx="9144001" cy="830997"/>
          </a:xfrm>
          <a:prstGeom prst="rect">
            <a:avLst/>
          </a:prstGeom>
          <a:noFill/>
        </p:spPr>
        <p:txBody>
          <a:bodyPr wrap="square" rtlCol="0">
            <a:spAutoFit/>
          </a:bodyPr>
          <a:lstStyle/>
          <a:p>
            <a:pPr algn="ctr"/>
            <a:r>
              <a:rPr lang="en-AU" sz="4800" spc="-100" dirty="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rPr>
              <a:t>Waterfall (Incrementing)</a:t>
            </a:r>
          </a:p>
        </p:txBody>
      </p:sp>
      <p:sp>
        <p:nvSpPr>
          <p:cNvPr id="9" name="TextBox 8"/>
          <p:cNvSpPr txBox="1"/>
          <p:nvPr/>
        </p:nvSpPr>
        <p:spPr>
          <a:xfrm>
            <a:off x="1526451" y="5622339"/>
            <a:ext cx="9144001" cy="830997"/>
          </a:xfrm>
          <a:prstGeom prst="rect">
            <a:avLst/>
          </a:prstGeom>
          <a:noFill/>
        </p:spPr>
        <p:txBody>
          <a:bodyPr wrap="square" rtlCol="0">
            <a:spAutoFit/>
          </a:bodyPr>
          <a:lstStyle/>
          <a:p>
            <a:pPr algn="ctr"/>
            <a:r>
              <a:rPr lang="en-AU" sz="4800" spc="-100" dirty="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rPr>
              <a:t>Agile (Iterating)</a:t>
            </a:r>
          </a:p>
        </p:txBody>
      </p:sp>
      <p:sp>
        <p:nvSpPr>
          <p:cNvPr id="10" name="TextBox 9"/>
          <p:cNvSpPr txBox="1"/>
          <p:nvPr/>
        </p:nvSpPr>
        <p:spPr>
          <a:xfrm>
            <a:off x="2723456" y="6513695"/>
            <a:ext cx="9468544" cy="430887"/>
          </a:xfrm>
          <a:prstGeom prst="rect">
            <a:avLst/>
          </a:prstGeom>
          <a:noFill/>
        </p:spPr>
        <p:txBody>
          <a:bodyPr wrap="square" rtlCol="0">
            <a:spAutoFit/>
          </a:bodyPr>
          <a:lstStyle/>
          <a:p>
            <a:pPr algn="r"/>
            <a:r>
              <a:rPr lang="en-AU" sz="2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Images with thanks from Jeff Patton: </a:t>
            </a:r>
            <a:r>
              <a:rPr lang="en-AU" sz="2200" dirty="0">
                <a:solidFill>
                  <a:schemeClr val="bg1"/>
                </a:solidFill>
                <a:latin typeface="Roboto Light" panose="02000000000000000000" pitchFamily="2" charset="0"/>
                <a:ea typeface="Roboto Light" panose="02000000000000000000" pitchFamily="2" charset="0"/>
                <a:cs typeface="Roboto Light" panose="02000000000000000000" pitchFamily="2" charset="0"/>
                <a:hlinkClick r:id="rId4"/>
              </a:rPr>
              <a:t>http://www.agileproductdesign.com/</a:t>
            </a:r>
            <a:endParaRPr lang="en-AU" sz="22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xmlns="" val="403630737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z="2200" spc="-100" dirty="0" smtClean="0">
                <a:solidFill>
                  <a:schemeClr val="bg1"/>
                </a:solidFill>
              </a:rPr>
              <a:t>class of service</a:t>
            </a:r>
            <a:br>
              <a:rPr lang="en-AU" sz="2200" spc="-100" dirty="0" smtClean="0">
                <a:solidFill>
                  <a:schemeClr val="bg1"/>
                </a:solidFill>
              </a:rPr>
            </a:br>
            <a:r>
              <a:rPr lang="en-AU" spc="-100" dirty="0" smtClean="0"/>
              <a:t>expedite</a:t>
            </a:r>
            <a:br>
              <a:rPr lang="en-AU" spc="-100" dirty="0" smtClean="0"/>
            </a:br>
            <a:r>
              <a:rPr lang="en-AU" spc="-100" dirty="0" smtClean="0"/>
              <a:t>fixed delivery</a:t>
            </a:r>
            <a:br>
              <a:rPr lang="en-AU" spc="-100" dirty="0" smtClean="0"/>
            </a:br>
            <a:r>
              <a:rPr lang="en-AU" spc="-100" dirty="0" smtClean="0"/>
              <a:t>intangible class</a:t>
            </a:r>
            <a:endParaRPr lang="en-AU" sz="2000" spc="-100" dirty="0">
              <a:solidFill>
                <a:schemeClr val="bg1"/>
              </a:solidFill>
            </a:endParaRPr>
          </a:p>
        </p:txBody>
      </p:sp>
    </p:spTree>
    <p:extLst>
      <p:ext uri="{BB962C8B-B14F-4D97-AF65-F5344CB8AC3E}">
        <p14:creationId xmlns:p14="http://schemas.microsoft.com/office/powerpoint/2010/main" xmlns="" val="43114590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pc="-100" dirty="0" smtClean="0"/>
              <a:t>tasks with upstream dependencies</a:t>
            </a:r>
            <a:br>
              <a:rPr lang="en-AU" spc="-100" dirty="0" smtClean="0"/>
            </a:br>
            <a:r>
              <a:rPr lang="en-AU" sz="2200" spc="-100" dirty="0" smtClean="0">
                <a:solidFill>
                  <a:schemeClr val="bg1"/>
                </a:solidFill>
              </a:rPr>
              <a:t>blocked</a:t>
            </a:r>
            <a:endParaRPr lang="en-AU" sz="2200" spc="-100" dirty="0">
              <a:solidFill>
                <a:schemeClr val="bg1"/>
              </a:solidFill>
            </a:endParaRPr>
          </a:p>
        </p:txBody>
      </p:sp>
    </p:spTree>
    <p:extLst>
      <p:ext uri="{BB962C8B-B14F-4D97-AF65-F5344CB8AC3E}">
        <p14:creationId xmlns:p14="http://schemas.microsoft.com/office/powerpoint/2010/main" xmlns="" val="408858781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nban_bottleneck.png"/>
          <p:cNvPicPr/>
          <p:nvPr/>
        </p:nvPicPr>
        <p:blipFill>
          <a:blip r:embed="rId2" cstate="print"/>
          <a:stretch>
            <a:fillRect/>
          </a:stretch>
        </p:blipFill>
        <p:spPr>
          <a:xfrm>
            <a:off x="2315735" y="2204864"/>
            <a:ext cx="7560531" cy="2448272"/>
          </a:xfrm>
          <a:prstGeom prst="rect">
            <a:avLst/>
          </a:prstGeom>
          <a:noFill/>
          <a:ln>
            <a:noFill/>
            <a:prstDash/>
          </a:ln>
        </p:spPr>
      </p:pic>
    </p:spTree>
    <p:extLst>
      <p:ext uri="{BB962C8B-B14F-4D97-AF65-F5344CB8AC3E}">
        <p14:creationId xmlns:p14="http://schemas.microsoft.com/office/powerpoint/2010/main" xmlns="" val="41181200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z="2200" spc="-100" dirty="0" smtClean="0">
                <a:solidFill>
                  <a:schemeClr val="bg1"/>
                </a:solidFill>
              </a:rPr>
              <a:t>identify &amp; resolve bottlenecks</a:t>
            </a:r>
            <a:br>
              <a:rPr lang="en-AU" sz="2200" spc="-100" dirty="0" smtClean="0">
                <a:solidFill>
                  <a:schemeClr val="bg1"/>
                </a:solidFill>
              </a:rPr>
            </a:br>
            <a:r>
              <a:rPr lang="en-AU" spc="-100" dirty="0" smtClean="0"/>
              <a:t>through low </a:t>
            </a:r>
            <a:r>
              <a:rPr lang="en-AU" spc="-100" dirty="0" err="1" smtClean="0"/>
              <a:t>wip</a:t>
            </a:r>
            <a:r>
              <a:rPr lang="en-AU" spc="-100" dirty="0" smtClean="0"/>
              <a:t> limits and strict process flow</a:t>
            </a:r>
            <a:endParaRPr lang="en-AU" sz="2000" spc="-100" dirty="0">
              <a:solidFill>
                <a:schemeClr val="bg1"/>
              </a:solidFill>
            </a:endParaRPr>
          </a:p>
        </p:txBody>
      </p:sp>
    </p:spTree>
    <p:extLst>
      <p:ext uri="{BB962C8B-B14F-4D97-AF65-F5344CB8AC3E}">
        <p14:creationId xmlns:p14="http://schemas.microsoft.com/office/powerpoint/2010/main" xmlns="" val="371234618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z="2200" spc="-100" dirty="0" smtClean="0">
                <a:solidFill>
                  <a:schemeClr val="bg1"/>
                </a:solidFill>
              </a:rPr>
              <a:t>production levelling </a:t>
            </a:r>
            <a:br>
              <a:rPr lang="en-AU" sz="2200" spc="-100" dirty="0" smtClean="0">
                <a:solidFill>
                  <a:schemeClr val="bg1"/>
                </a:solidFill>
              </a:rPr>
            </a:br>
            <a:r>
              <a:rPr lang="en-AU" spc="-100" dirty="0" smtClean="0"/>
              <a:t>constant rate of flow through all states</a:t>
            </a:r>
            <a:endParaRPr lang="en-AU" sz="2000" spc="-100" dirty="0">
              <a:solidFill>
                <a:schemeClr val="bg1"/>
              </a:solidFill>
            </a:endParaRPr>
          </a:p>
        </p:txBody>
      </p:sp>
    </p:spTree>
    <p:extLst>
      <p:ext uri="{BB962C8B-B14F-4D97-AF65-F5344CB8AC3E}">
        <p14:creationId xmlns:p14="http://schemas.microsoft.com/office/powerpoint/2010/main" xmlns="" val="183125405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AU" sz="2200" spc="-100" dirty="0" smtClean="0">
                <a:solidFill>
                  <a:schemeClr val="bg1"/>
                </a:solidFill>
              </a:rPr>
              <a:t>cycle time</a:t>
            </a:r>
            <a:r>
              <a:rPr lang="en-AU" sz="2000" spc="-100" dirty="0" smtClean="0">
                <a:solidFill>
                  <a:schemeClr val="bg1"/>
                </a:solidFill>
              </a:rPr>
              <a:t/>
            </a:r>
            <a:br>
              <a:rPr lang="en-AU" sz="2000" spc="-100" dirty="0" smtClean="0">
                <a:solidFill>
                  <a:schemeClr val="bg1"/>
                </a:solidFill>
              </a:rPr>
            </a:br>
            <a:r>
              <a:rPr lang="en-AU" spc="-100" dirty="0" smtClean="0"/>
              <a:t>average time to complete a task from start</a:t>
            </a:r>
            <a:endParaRPr lang="en-AU" sz="2000" spc="-100" dirty="0"/>
          </a:p>
        </p:txBody>
      </p:sp>
    </p:spTree>
    <p:extLst>
      <p:ext uri="{BB962C8B-B14F-4D97-AF65-F5344CB8AC3E}">
        <p14:creationId xmlns:p14="http://schemas.microsoft.com/office/powerpoint/2010/main" xmlns="" val="125452803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AU" sz="2200" spc="-100" dirty="0" smtClean="0">
                <a:solidFill>
                  <a:schemeClr val="bg1"/>
                </a:solidFill>
              </a:rPr>
              <a:t>lead time</a:t>
            </a:r>
            <a:r>
              <a:rPr lang="en-AU" sz="2000" spc="-100" dirty="0" smtClean="0">
                <a:solidFill>
                  <a:schemeClr val="bg1"/>
                </a:solidFill>
              </a:rPr>
              <a:t/>
            </a:r>
            <a:br>
              <a:rPr lang="en-AU" sz="2000" spc="-100" dirty="0" smtClean="0">
                <a:solidFill>
                  <a:schemeClr val="bg1"/>
                </a:solidFill>
              </a:rPr>
            </a:br>
            <a:r>
              <a:rPr lang="en-AU" spc="-100" dirty="0" smtClean="0"/>
              <a:t>average time to complete a task from request</a:t>
            </a:r>
            <a:endParaRPr lang="en-AU" sz="2000" spc="-100" dirty="0"/>
          </a:p>
        </p:txBody>
      </p:sp>
    </p:spTree>
    <p:extLst>
      <p:ext uri="{BB962C8B-B14F-4D97-AF65-F5344CB8AC3E}">
        <p14:creationId xmlns:p14="http://schemas.microsoft.com/office/powerpoint/2010/main" xmlns="" val="197807569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z="2200" spc="-100" dirty="0" smtClean="0">
                <a:solidFill>
                  <a:schemeClr val="bg1"/>
                </a:solidFill>
              </a:rPr>
              <a:t>progress monitoring</a:t>
            </a:r>
            <a:br>
              <a:rPr lang="en-AU" sz="2200" spc="-100" dirty="0" smtClean="0">
                <a:solidFill>
                  <a:schemeClr val="bg1"/>
                </a:solidFill>
              </a:rPr>
            </a:br>
            <a:r>
              <a:rPr lang="en-AU" spc="-100" dirty="0" smtClean="0"/>
              <a:t>cumulative flow diagram</a:t>
            </a:r>
            <a:br>
              <a:rPr lang="en-AU" spc="-100" dirty="0" smtClean="0"/>
            </a:br>
            <a:r>
              <a:rPr lang="en-AU" spc="-100" dirty="0" smtClean="0"/>
              <a:t>statistical run chart</a:t>
            </a:r>
            <a:br>
              <a:rPr lang="en-AU" spc="-100" dirty="0" smtClean="0"/>
            </a:br>
            <a:r>
              <a:rPr lang="en-AU" spc="-100" dirty="0" err="1"/>
              <a:t>b</a:t>
            </a:r>
            <a:r>
              <a:rPr lang="en-AU" spc="-100" dirty="0" err="1" smtClean="0"/>
              <a:t>urndown</a:t>
            </a:r>
            <a:r>
              <a:rPr lang="en-AU" spc="-100" dirty="0" smtClean="0"/>
              <a:t>/up chart</a:t>
            </a:r>
            <a:endParaRPr lang="en-AU" sz="2000" spc="-100" dirty="0"/>
          </a:p>
        </p:txBody>
      </p:sp>
    </p:spTree>
    <p:extLst>
      <p:ext uri="{BB962C8B-B14F-4D97-AF65-F5344CB8AC3E}">
        <p14:creationId xmlns:p14="http://schemas.microsoft.com/office/powerpoint/2010/main" xmlns="" val="313785008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US" spc="-100" dirty="0" smtClean="0"/>
              <a:t>plot delivered functionality against duration</a:t>
            </a:r>
            <a:br>
              <a:rPr lang="en-US" spc="-100" dirty="0" smtClean="0"/>
            </a:br>
            <a:r>
              <a:rPr lang="en-US" sz="2200" spc="-100" dirty="0" smtClean="0"/>
              <a:t>effort visualisation</a:t>
            </a:r>
            <a:endParaRPr lang="en-AU" sz="2200" spc="-100" dirty="0"/>
          </a:p>
        </p:txBody>
      </p:sp>
    </p:spTree>
    <p:extLst>
      <p:ext uri="{BB962C8B-B14F-4D97-AF65-F5344CB8AC3E}">
        <p14:creationId xmlns:p14="http://schemas.microsoft.com/office/powerpoint/2010/main" xmlns="" val="154713209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fd.png"/>
          <p:cNvPicPr>
            <a:picLocks noChangeAspect="1"/>
          </p:cNvPicPr>
          <p:nvPr/>
        </p:nvPicPr>
        <p:blipFill>
          <a:blip r:embed="rId2" cstate="print"/>
          <a:stretch>
            <a:fillRect/>
          </a:stretch>
        </p:blipFill>
        <p:spPr>
          <a:xfrm>
            <a:off x="1524000" y="0"/>
            <a:ext cx="9144000" cy="5654041"/>
          </a:xfrm>
          <a:prstGeom prst="rect">
            <a:avLst/>
          </a:prstGeom>
        </p:spPr>
      </p:pic>
      <p:sp>
        <p:nvSpPr>
          <p:cNvPr id="5"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smtClean="0"/>
              <a:t>cumulative flow diagram</a:t>
            </a:r>
            <a:endParaRPr lang="en-AU" dirty="0"/>
          </a:p>
        </p:txBody>
      </p:sp>
    </p:spTree>
    <p:extLst>
      <p:ext uri="{BB962C8B-B14F-4D97-AF65-F5344CB8AC3E}">
        <p14:creationId xmlns:p14="http://schemas.microsoft.com/office/powerpoint/2010/main" xmlns="" val="67916540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pc="-100" dirty="0" smtClean="0"/>
              <a:t>individuals and interactions</a:t>
            </a:r>
            <a:br>
              <a:rPr lang="en-AU" spc="-100" dirty="0" smtClean="0"/>
            </a:br>
            <a:r>
              <a:rPr lang="en-AU" sz="2000" spc="-100" dirty="0" smtClean="0">
                <a:solidFill>
                  <a:schemeClr val="bg1"/>
                </a:solidFill>
              </a:rPr>
              <a:t>over processes and tools</a:t>
            </a:r>
            <a:endParaRPr lang="en-AU" sz="2000" spc="-100" dirty="0">
              <a:solidFill>
                <a:schemeClr val="bg1"/>
              </a:solidFill>
            </a:endParaRPr>
          </a:p>
        </p:txBody>
      </p:sp>
    </p:spTree>
    <p:extLst>
      <p:ext uri="{BB962C8B-B14F-4D97-AF65-F5344CB8AC3E}">
        <p14:creationId xmlns:p14="http://schemas.microsoft.com/office/powerpoint/2010/main" xmlns="" val="109995009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Downloads\cfd_bottleneck.png"/>
          <p:cNvPicPr/>
          <p:nvPr/>
        </p:nvPicPr>
        <p:blipFill>
          <a:blip r:embed="rId2" cstate="print"/>
          <a:srcRect/>
          <a:stretch>
            <a:fillRect/>
          </a:stretch>
        </p:blipFill>
        <p:spPr>
          <a:xfrm>
            <a:off x="1524000" y="1"/>
            <a:ext cx="9144000" cy="5652657"/>
          </a:xfrm>
          <a:prstGeom prst="rect">
            <a:avLst/>
          </a:prstGeom>
          <a:noFill/>
          <a:ln>
            <a:noFill/>
            <a:prstDash/>
          </a:ln>
        </p:spPr>
      </p:pic>
      <p:sp>
        <p:nvSpPr>
          <p:cNvPr id="5"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p>
            <a:pPr marL="914400" indent="-914400">
              <a:lnSpc>
                <a:spcPct val="80000"/>
              </a:lnSpc>
              <a:spcBef>
                <a:spcPct val="0"/>
              </a:spcBef>
              <a:defRPr/>
            </a:pPr>
            <a:r>
              <a:rPr lang="en-AU" sz="4800" i="1" spc="-100" dirty="0" smtClean="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rPr>
              <a:t>bottleneck</a:t>
            </a:r>
            <a:endParaRPr lang="en-AU" sz="4800" i="1" spc="-100" dirty="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xmlns="" val="1208610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Downloads\cfd_poor_flow.png"/>
          <p:cNvPicPr/>
          <p:nvPr/>
        </p:nvPicPr>
        <p:blipFill>
          <a:blip r:embed="rId2" cstate="print"/>
          <a:srcRect/>
          <a:stretch>
            <a:fillRect/>
          </a:stretch>
        </p:blipFill>
        <p:spPr>
          <a:xfrm>
            <a:off x="1538573" y="0"/>
            <a:ext cx="9114855" cy="5634640"/>
          </a:xfrm>
          <a:prstGeom prst="rect">
            <a:avLst/>
          </a:prstGeom>
          <a:noFill/>
          <a:ln>
            <a:noFill/>
            <a:prstDash/>
          </a:ln>
        </p:spPr>
      </p:pic>
      <p:sp>
        <p:nvSpPr>
          <p:cNvPr id="4"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smtClean="0"/>
              <a:t>poor flow</a:t>
            </a:r>
            <a:endParaRPr lang="en-AU" dirty="0"/>
          </a:p>
        </p:txBody>
      </p:sp>
    </p:spTree>
    <p:extLst>
      <p:ext uri="{BB962C8B-B14F-4D97-AF65-F5344CB8AC3E}">
        <p14:creationId xmlns:p14="http://schemas.microsoft.com/office/powerpoint/2010/main" xmlns="" val="3024367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Downloads\cfp_no_wip.png"/>
          <p:cNvPicPr/>
          <p:nvPr/>
        </p:nvPicPr>
        <p:blipFill>
          <a:blip r:embed="rId2" cstate="print"/>
          <a:srcRect/>
          <a:stretch>
            <a:fillRect/>
          </a:stretch>
        </p:blipFill>
        <p:spPr>
          <a:xfrm>
            <a:off x="1524000" y="1"/>
            <a:ext cx="9144000" cy="5652657"/>
          </a:xfrm>
          <a:prstGeom prst="rect">
            <a:avLst/>
          </a:prstGeom>
          <a:noFill/>
          <a:ln>
            <a:noFill/>
            <a:prstDash/>
          </a:ln>
        </p:spPr>
      </p:pic>
      <p:sp>
        <p:nvSpPr>
          <p:cNvPr id="5"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smtClean="0"/>
              <a:t>large </a:t>
            </a:r>
            <a:r>
              <a:rPr lang="en-AU" dirty="0" err="1" smtClean="0"/>
              <a:t>wip</a:t>
            </a:r>
            <a:endParaRPr lang="en-AU" dirty="0"/>
          </a:p>
        </p:txBody>
      </p:sp>
    </p:spTree>
    <p:extLst>
      <p:ext uri="{BB962C8B-B14F-4D97-AF65-F5344CB8AC3E}">
        <p14:creationId xmlns:p14="http://schemas.microsoft.com/office/powerpoint/2010/main" xmlns="" val="4237491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Downloads\cfp_long_lead.png"/>
          <p:cNvPicPr/>
          <p:nvPr/>
        </p:nvPicPr>
        <p:blipFill>
          <a:blip r:embed="rId2" cstate="print"/>
          <a:srcRect/>
          <a:stretch>
            <a:fillRect/>
          </a:stretch>
        </p:blipFill>
        <p:spPr>
          <a:xfrm>
            <a:off x="1524000" y="1"/>
            <a:ext cx="9144000" cy="5652657"/>
          </a:xfrm>
          <a:prstGeom prst="rect">
            <a:avLst/>
          </a:prstGeom>
          <a:noFill/>
          <a:ln>
            <a:noFill/>
            <a:prstDash/>
          </a:ln>
        </p:spPr>
      </p:pic>
      <p:sp>
        <p:nvSpPr>
          <p:cNvPr id="4"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a:t>l</a:t>
            </a:r>
            <a:r>
              <a:rPr lang="en-AU" dirty="0" smtClean="0"/>
              <a:t>ong </a:t>
            </a:r>
            <a:r>
              <a:rPr lang="en-AU" dirty="0"/>
              <a:t>lead time</a:t>
            </a:r>
          </a:p>
        </p:txBody>
      </p:sp>
    </p:spTree>
    <p:extLst>
      <p:ext uri="{BB962C8B-B14F-4D97-AF65-F5344CB8AC3E}">
        <p14:creationId xmlns:p14="http://schemas.microsoft.com/office/powerpoint/2010/main" xmlns="" val="3873373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Downloads\cfp_plateau.png"/>
          <p:cNvPicPr/>
          <p:nvPr/>
        </p:nvPicPr>
        <p:blipFill>
          <a:blip r:embed="rId2" cstate="print"/>
          <a:srcRect/>
          <a:stretch>
            <a:fillRect/>
          </a:stretch>
        </p:blipFill>
        <p:spPr>
          <a:xfrm>
            <a:off x="1538573" y="0"/>
            <a:ext cx="9114855" cy="5634640"/>
          </a:xfrm>
          <a:prstGeom prst="rect">
            <a:avLst/>
          </a:prstGeom>
          <a:noFill/>
          <a:ln>
            <a:noFill/>
            <a:prstDash/>
          </a:ln>
        </p:spPr>
      </p:pic>
      <p:sp>
        <p:nvSpPr>
          <p:cNvPr id="5"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a:t>p</a:t>
            </a:r>
            <a:r>
              <a:rPr lang="en-AU" dirty="0" smtClean="0"/>
              <a:t>lateau</a:t>
            </a:r>
            <a:endParaRPr lang="en-AU" dirty="0"/>
          </a:p>
        </p:txBody>
      </p:sp>
    </p:spTree>
    <p:extLst>
      <p:ext uri="{BB962C8B-B14F-4D97-AF65-F5344CB8AC3E}">
        <p14:creationId xmlns:p14="http://schemas.microsoft.com/office/powerpoint/2010/main" xmlns="" val="3970414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pc="-100" dirty="0" smtClean="0">
                <a:solidFill>
                  <a:schemeClr val="bg1"/>
                </a:solidFill>
              </a:rPr>
              <a:t>plot cycle time against average</a:t>
            </a:r>
            <a:br>
              <a:rPr lang="en-AU" spc="-100" dirty="0" smtClean="0">
                <a:solidFill>
                  <a:schemeClr val="bg1"/>
                </a:solidFill>
              </a:rPr>
            </a:br>
            <a:r>
              <a:rPr lang="en-AU" sz="2200" spc="-100" dirty="0" smtClean="0"/>
              <a:t>duration visualisation</a:t>
            </a:r>
            <a:endParaRPr lang="en-AU" sz="2200" spc="-100" dirty="0"/>
          </a:p>
        </p:txBody>
      </p:sp>
    </p:spTree>
    <p:extLst>
      <p:ext uri="{BB962C8B-B14F-4D97-AF65-F5344CB8AC3E}">
        <p14:creationId xmlns:p14="http://schemas.microsoft.com/office/powerpoint/2010/main" xmlns="" val="413953359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un_chart.png"/>
          <p:cNvPicPr>
            <a:picLocks noChangeAspect="1"/>
          </p:cNvPicPr>
          <p:nvPr/>
        </p:nvPicPr>
        <p:blipFill>
          <a:blip r:embed="rId2" cstate="print"/>
          <a:stretch>
            <a:fillRect/>
          </a:stretch>
        </p:blipFill>
        <p:spPr>
          <a:xfrm>
            <a:off x="1529617" y="0"/>
            <a:ext cx="9132767" cy="5040560"/>
          </a:xfrm>
          <a:prstGeom prst="rect">
            <a:avLst/>
          </a:prstGeom>
        </p:spPr>
      </p:pic>
      <p:sp>
        <p:nvSpPr>
          <p:cNvPr id="4"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smtClean="0"/>
              <a:t>cycle time run charts</a:t>
            </a:r>
            <a:endParaRPr lang="en-AU" dirty="0"/>
          </a:p>
        </p:txBody>
      </p:sp>
    </p:spTree>
    <p:extLst>
      <p:ext uri="{BB962C8B-B14F-4D97-AF65-F5344CB8AC3E}">
        <p14:creationId xmlns:p14="http://schemas.microsoft.com/office/powerpoint/2010/main" xmlns="" val="340690405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n_trend.png"/>
          <p:cNvPicPr>
            <a:picLocks noChangeAspect="1"/>
          </p:cNvPicPr>
          <p:nvPr/>
        </p:nvPicPr>
        <p:blipFill>
          <a:blip r:embed="rId2" cstate="print"/>
          <a:stretch>
            <a:fillRect/>
          </a:stretch>
        </p:blipFill>
        <p:spPr>
          <a:xfrm>
            <a:off x="1526808" y="0"/>
            <a:ext cx="9138384" cy="5043660"/>
          </a:xfrm>
          <a:prstGeom prst="rect">
            <a:avLst/>
          </a:prstGeom>
        </p:spPr>
      </p:pic>
      <p:sp>
        <p:nvSpPr>
          <p:cNvPr id="5"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smtClean="0"/>
              <a:t>process trend</a:t>
            </a:r>
            <a:endParaRPr lang="en-AU" dirty="0"/>
          </a:p>
        </p:txBody>
      </p:sp>
    </p:spTree>
    <p:extLst>
      <p:ext uri="{BB962C8B-B14F-4D97-AF65-F5344CB8AC3E}">
        <p14:creationId xmlns:p14="http://schemas.microsoft.com/office/powerpoint/2010/main" xmlns="" val="252004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un_shift.png"/>
          <p:cNvPicPr>
            <a:picLocks noChangeAspect="1"/>
          </p:cNvPicPr>
          <p:nvPr/>
        </p:nvPicPr>
        <p:blipFill>
          <a:blip r:embed="rId2" cstate="print"/>
          <a:stretch>
            <a:fillRect/>
          </a:stretch>
        </p:blipFill>
        <p:spPr>
          <a:xfrm>
            <a:off x="1529617" y="0"/>
            <a:ext cx="9132767" cy="5040560"/>
          </a:xfrm>
          <a:prstGeom prst="rect">
            <a:avLst/>
          </a:prstGeom>
        </p:spPr>
      </p:pic>
      <p:sp>
        <p:nvSpPr>
          <p:cNvPr id="4"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smtClean="0"/>
              <a:t>process shift</a:t>
            </a:r>
            <a:endParaRPr lang="en-AU" dirty="0"/>
          </a:p>
        </p:txBody>
      </p:sp>
    </p:spTree>
    <p:extLst>
      <p:ext uri="{BB962C8B-B14F-4D97-AF65-F5344CB8AC3E}">
        <p14:creationId xmlns:p14="http://schemas.microsoft.com/office/powerpoint/2010/main" xmlns="" val="860281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n_extreme.png"/>
          <p:cNvPicPr>
            <a:picLocks noChangeAspect="1"/>
          </p:cNvPicPr>
          <p:nvPr/>
        </p:nvPicPr>
        <p:blipFill>
          <a:blip r:embed="rId2" cstate="print"/>
          <a:stretch>
            <a:fillRect/>
          </a:stretch>
        </p:blipFill>
        <p:spPr>
          <a:xfrm>
            <a:off x="1529617" y="0"/>
            <a:ext cx="9132767" cy="5040560"/>
          </a:xfrm>
          <a:prstGeom prst="rect">
            <a:avLst/>
          </a:prstGeom>
        </p:spPr>
      </p:pic>
      <p:sp>
        <p:nvSpPr>
          <p:cNvPr id="5"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smtClean="0"/>
              <a:t>extreme process variation</a:t>
            </a:r>
            <a:endParaRPr lang="en-AU" dirty="0"/>
          </a:p>
        </p:txBody>
      </p:sp>
    </p:spTree>
    <p:extLst>
      <p:ext uri="{BB962C8B-B14F-4D97-AF65-F5344CB8AC3E}">
        <p14:creationId xmlns:p14="http://schemas.microsoft.com/office/powerpoint/2010/main" xmlns="" val="966716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pc="-100" dirty="0" smtClean="0"/>
              <a:t>working software </a:t>
            </a:r>
            <a:br>
              <a:rPr lang="en-AU" spc="-100" dirty="0" smtClean="0"/>
            </a:br>
            <a:r>
              <a:rPr lang="en-AU" sz="2200" spc="-100" dirty="0" smtClean="0">
                <a:solidFill>
                  <a:schemeClr val="bg1"/>
                </a:solidFill>
              </a:rPr>
              <a:t>over comprehensive documentation</a:t>
            </a:r>
            <a:endParaRPr lang="en-AU" sz="2200" spc="-100" dirty="0">
              <a:solidFill>
                <a:schemeClr val="bg1"/>
              </a:solidFill>
            </a:endParaRPr>
          </a:p>
        </p:txBody>
      </p:sp>
    </p:spTree>
    <p:extLst>
      <p:ext uri="{BB962C8B-B14F-4D97-AF65-F5344CB8AC3E}">
        <p14:creationId xmlns:p14="http://schemas.microsoft.com/office/powerpoint/2010/main" xmlns="" val="87630326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z="2200" spc="-100" dirty="0" smtClean="0"/>
              <a:t>effort visualisation</a:t>
            </a:r>
            <a:br>
              <a:rPr lang="en-AU" sz="2200" spc="-100" dirty="0" smtClean="0"/>
            </a:br>
            <a:r>
              <a:rPr lang="en-AU" spc="-100" dirty="0" smtClean="0">
                <a:solidFill>
                  <a:schemeClr val="bg1"/>
                </a:solidFill>
              </a:rPr>
              <a:t>plot delivered functionality against velocity</a:t>
            </a:r>
            <a:endParaRPr lang="en-AU" sz="2000" spc="-100" dirty="0"/>
          </a:p>
        </p:txBody>
      </p:sp>
    </p:spTree>
    <p:extLst>
      <p:ext uri="{BB962C8B-B14F-4D97-AF65-F5344CB8AC3E}">
        <p14:creationId xmlns:p14="http://schemas.microsoft.com/office/powerpoint/2010/main" xmlns="" val="1119499737"/>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z="2200" spc="-100" dirty="0" smtClean="0"/>
              <a:t>velocity</a:t>
            </a:r>
            <a:br>
              <a:rPr lang="en-AU" sz="2200" spc="-100" dirty="0" smtClean="0"/>
            </a:br>
            <a:r>
              <a:rPr lang="en-AU" spc="-100" dirty="0" smtClean="0">
                <a:solidFill>
                  <a:schemeClr val="bg1"/>
                </a:solidFill>
              </a:rPr>
              <a:t>how much work can be delivered per iteration</a:t>
            </a:r>
            <a:endParaRPr lang="en-AU" spc="-100" dirty="0"/>
          </a:p>
        </p:txBody>
      </p:sp>
    </p:spTree>
    <p:extLst>
      <p:ext uri="{BB962C8B-B14F-4D97-AF65-F5344CB8AC3E}">
        <p14:creationId xmlns:p14="http://schemas.microsoft.com/office/powerpoint/2010/main" xmlns="" val="154515763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nup.png"/>
          <p:cNvPicPr>
            <a:picLocks noChangeAspect="1"/>
          </p:cNvPicPr>
          <p:nvPr/>
        </p:nvPicPr>
        <p:blipFill>
          <a:blip r:embed="rId2" cstate="print"/>
          <a:stretch>
            <a:fillRect/>
          </a:stretch>
        </p:blipFill>
        <p:spPr>
          <a:xfrm>
            <a:off x="1539128" y="0"/>
            <a:ext cx="9113744" cy="5635331"/>
          </a:xfrm>
          <a:prstGeom prst="rect">
            <a:avLst/>
          </a:prstGeom>
        </p:spPr>
      </p:pic>
      <p:sp>
        <p:nvSpPr>
          <p:cNvPr id="2" name="Title 1"/>
          <p:cNvSpPr>
            <a:spLocks noGrp="1"/>
          </p:cNvSpPr>
          <p:nvPr>
            <p:ph type="title" idx="4294967295"/>
          </p:nvPr>
        </p:nvSpPr>
        <p:spPr>
          <a:xfrm>
            <a:off x="0" y="5634000"/>
            <a:ext cx="12192000" cy="1224000"/>
          </a:xfrm>
          <a:solidFill>
            <a:schemeClr val="tx1">
              <a:alpha val="75000"/>
            </a:schemeClr>
          </a:solidFill>
        </p:spPr>
        <p:txBody>
          <a:bodyPr vert="horz" lIns="91440" tIns="45720" rIns="91440" bIns="45720" rtlCol="0" anchor="ctr">
            <a:noAutofit/>
          </a:bodyPr>
          <a:lstStyle/>
          <a:p>
            <a:pPr marL="914400" indent="-914400">
              <a:lnSpc>
                <a:spcPct val="80000"/>
              </a:lnSpc>
            </a:pPr>
            <a:r>
              <a:rPr lang="en-AU" i="1" cap="none" spc="-1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burnup chart</a:t>
            </a:r>
            <a:endParaRPr lang="en-AU" i="1" cap="none" spc="-1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xmlns="" val="2309350869"/>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ndown_fine_up.png"/>
          <p:cNvPicPr>
            <a:picLocks noChangeAspect="1"/>
          </p:cNvPicPr>
          <p:nvPr/>
        </p:nvPicPr>
        <p:blipFill>
          <a:blip r:embed="rId2" cstate="print"/>
          <a:stretch>
            <a:fillRect/>
          </a:stretch>
        </p:blipFill>
        <p:spPr>
          <a:xfrm>
            <a:off x="1524000" y="0"/>
            <a:ext cx="9144000" cy="5654039"/>
          </a:xfrm>
          <a:prstGeom prst="rect">
            <a:avLst/>
          </a:prstGeom>
        </p:spPr>
      </p:pic>
      <p:sp>
        <p:nvSpPr>
          <p:cNvPr id="4"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err="1" smtClean="0"/>
              <a:t>burndown</a:t>
            </a:r>
            <a:r>
              <a:rPr lang="en-AU" dirty="0" smtClean="0"/>
              <a:t> chart</a:t>
            </a:r>
            <a:endParaRPr lang="en-AU" dirty="0"/>
          </a:p>
        </p:txBody>
      </p:sp>
    </p:spTree>
    <p:extLst>
      <p:ext uri="{BB962C8B-B14F-4D97-AF65-F5344CB8AC3E}">
        <p14:creationId xmlns:p14="http://schemas.microsoft.com/office/powerpoint/2010/main" xmlns="" val="3347322744"/>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rndown_discovery.png"/>
          <p:cNvPicPr>
            <a:picLocks noChangeAspect="1"/>
          </p:cNvPicPr>
          <p:nvPr/>
        </p:nvPicPr>
        <p:blipFill>
          <a:blip r:embed="rId2" cstate="print"/>
          <a:stretch>
            <a:fillRect/>
          </a:stretch>
        </p:blipFill>
        <p:spPr>
          <a:xfrm>
            <a:off x="1524000" y="0"/>
            <a:ext cx="9144000" cy="5649245"/>
          </a:xfrm>
          <a:prstGeom prst="rect">
            <a:avLst/>
          </a:prstGeom>
        </p:spPr>
      </p:pic>
      <p:sp>
        <p:nvSpPr>
          <p:cNvPr id="5"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smtClean="0"/>
              <a:t>discovery</a:t>
            </a:r>
            <a:endParaRPr lang="en-AU" dirty="0"/>
          </a:p>
        </p:txBody>
      </p:sp>
    </p:spTree>
    <p:extLst>
      <p:ext uri="{BB962C8B-B14F-4D97-AF65-F5344CB8AC3E}">
        <p14:creationId xmlns:p14="http://schemas.microsoft.com/office/powerpoint/2010/main" xmlns="" val="229578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ndown_scope_creep.png"/>
          <p:cNvPicPr>
            <a:picLocks noChangeAspect="1"/>
          </p:cNvPicPr>
          <p:nvPr/>
        </p:nvPicPr>
        <p:blipFill>
          <a:blip r:embed="rId2" cstate="print"/>
          <a:stretch>
            <a:fillRect/>
          </a:stretch>
        </p:blipFill>
        <p:spPr>
          <a:xfrm>
            <a:off x="1524000" y="0"/>
            <a:ext cx="9144000" cy="5654039"/>
          </a:xfrm>
          <a:prstGeom prst="rect">
            <a:avLst/>
          </a:prstGeom>
        </p:spPr>
      </p:pic>
      <p:sp>
        <p:nvSpPr>
          <p:cNvPr id="4"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smtClean="0"/>
              <a:t>scope creep</a:t>
            </a:r>
            <a:endParaRPr lang="en-AU" dirty="0"/>
          </a:p>
        </p:txBody>
      </p:sp>
    </p:spTree>
    <p:extLst>
      <p:ext uri="{BB962C8B-B14F-4D97-AF65-F5344CB8AC3E}">
        <p14:creationId xmlns:p14="http://schemas.microsoft.com/office/powerpoint/2010/main" xmlns="" val="172242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rndown_plateau.png"/>
          <p:cNvPicPr>
            <a:picLocks noChangeAspect="1"/>
          </p:cNvPicPr>
          <p:nvPr/>
        </p:nvPicPr>
        <p:blipFill>
          <a:blip r:embed="rId2" cstate="print"/>
          <a:stretch>
            <a:fillRect/>
          </a:stretch>
        </p:blipFill>
        <p:spPr>
          <a:xfrm>
            <a:off x="1524000" y="0"/>
            <a:ext cx="9144000" cy="5654039"/>
          </a:xfrm>
          <a:prstGeom prst="rect">
            <a:avLst/>
          </a:prstGeom>
        </p:spPr>
      </p:pic>
      <p:sp>
        <p:nvSpPr>
          <p:cNvPr id="5"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smtClean="0"/>
              <a:t>plateau</a:t>
            </a:r>
            <a:endParaRPr lang="en-AU" dirty="0"/>
          </a:p>
        </p:txBody>
      </p:sp>
    </p:spTree>
    <p:extLst>
      <p:ext uri="{BB962C8B-B14F-4D97-AF65-F5344CB8AC3E}">
        <p14:creationId xmlns:p14="http://schemas.microsoft.com/office/powerpoint/2010/main" xmlns="" val="1170226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ndown_too_much.png"/>
          <p:cNvPicPr>
            <a:picLocks noChangeAspect="1"/>
          </p:cNvPicPr>
          <p:nvPr/>
        </p:nvPicPr>
        <p:blipFill>
          <a:blip r:embed="rId2" cstate="print"/>
          <a:stretch>
            <a:fillRect/>
          </a:stretch>
        </p:blipFill>
        <p:spPr>
          <a:xfrm>
            <a:off x="1524000" y="0"/>
            <a:ext cx="9144000" cy="5654039"/>
          </a:xfrm>
          <a:prstGeom prst="rect">
            <a:avLst/>
          </a:prstGeom>
        </p:spPr>
      </p:pic>
      <p:sp>
        <p:nvSpPr>
          <p:cNvPr id="4"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smtClean="0"/>
              <a:t>too many features</a:t>
            </a:r>
            <a:endParaRPr lang="en-AU" dirty="0"/>
          </a:p>
        </p:txBody>
      </p:sp>
    </p:spTree>
    <p:extLst>
      <p:ext uri="{BB962C8B-B14F-4D97-AF65-F5344CB8AC3E}">
        <p14:creationId xmlns:p14="http://schemas.microsoft.com/office/powerpoint/2010/main" xmlns="" val="2126699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rndown_tracking_epics.png"/>
          <p:cNvPicPr>
            <a:picLocks noChangeAspect="1"/>
          </p:cNvPicPr>
          <p:nvPr/>
        </p:nvPicPr>
        <p:blipFill>
          <a:blip r:embed="rId2" cstate="print"/>
          <a:stretch>
            <a:fillRect/>
          </a:stretch>
        </p:blipFill>
        <p:spPr>
          <a:xfrm>
            <a:off x="1524000" y="0"/>
            <a:ext cx="9144000" cy="5663479"/>
          </a:xfrm>
          <a:prstGeom prst="rect">
            <a:avLst/>
          </a:prstGeom>
        </p:spPr>
      </p:pic>
      <p:sp>
        <p:nvSpPr>
          <p:cNvPr id="5" name="Title 1"/>
          <p:cNvSpPr txBox="1">
            <a:spLocks/>
          </p:cNvSpPr>
          <p:nvPr/>
        </p:nvSpPr>
        <p:spPr>
          <a:xfrm>
            <a:off x="0" y="5633864"/>
            <a:ext cx="12192000" cy="1224136"/>
          </a:xfrm>
          <a:prstGeom prst="rect">
            <a:avLst/>
          </a:prstGeom>
          <a:solidFill>
            <a:schemeClr val="tx1">
              <a:alpha val="75000"/>
            </a:schemeClr>
          </a:solidFill>
        </p:spPr>
        <p:txBody>
          <a:bodyPr vert="horz" lIns="91440" tIns="45720" rIns="91440" bIns="45720" rtlCol="0" anchor="ctr">
            <a:noAutofit/>
          </a:bodyPr>
          <a:lstStyle>
            <a:defPPr>
              <a:defRPr lang="en-US"/>
            </a:defPPr>
            <a:lvl1pPr marL="914400" indent="-914400">
              <a:lnSpc>
                <a:spcPct val="80000"/>
              </a:lnSpc>
              <a:spcBef>
                <a:spcPct val="0"/>
              </a:spcBef>
              <a:defRPr sz="4800" i="1" spc="-10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AU" dirty="0" smtClean="0"/>
              <a:t>tracking epics</a:t>
            </a:r>
            <a:endParaRPr lang="en-AU" dirty="0"/>
          </a:p>
        </p:txBody>
      </p:sp>
    </p:spTree>
    <p:extLst>
      <p:ext uri="{BB962C8B-B14F-4D97-AF65-F5344CB8AC3E}">
        <p14:creationId xmlns:p14="http://schemas.microsoft.com/office/powerpoint/2010/main" xmlns="" val="2847366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AU" sz="2200" spc="-100" dirty="0" smtClean="0">
                <a:solidFill>
                  <a:schemeClr val="bg1"/>
                </a:solidFill>
              </a:rPr>
              <a:t>inspect and adapt</a:t>
            </a:r>
            <a:br>
              <a:rPr lang="en-AU" sz="2200" spc="-100" dirty="0" smtClean="0">
                <a:solidFill>
                  <a:schemeClr val="bg1"/>
                </a:solidFill>
              </a:rPr>
            </a:br>
            <a:r>
              <a:rPr lang="en-AU" spc="-100" dirty="0" smtClean="0"/>
              <a:t>kaizen </a:t>
            </a:r>
            <a:r>
              <a:rPr lang="en-US" altLang="ja-JP" spc="-100" dirty="0" smtClean="0"/>
              <a:t>(</a:t>
            </a:r>
            <a:r>
              <a:rPr lang="ja-JP" altLang="en-US" spc="-100" dirty="0" smtClean="0"/>
              <a:t>改善</a:t>
            </a:r>
            <a:r>
              <a:rPr lang="en-US" altLang="ja-JP" spc="-100" dirty="0" smtClean="0"/>
              <a:t>)</a:t>
            </a:r>
            <a:endParaRPr lang="en-AU" sz="2200" spc="-100" dirty="0"/>
          </a:p>
        </p:txBody>
      </p:sp>
    </p:spTree>
    <p:extLst>
      <p:ext uri="{BB962C8B-B14F-4D97-AF65-F5344CB8AC3E}">
        <p14:creationId xmlns:p14="http://schemas.microsoft.com/office/powerpoint/2010/main" xmlns="" val="15059967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pc="-100" dirty="0" smtClean="0"/>
              <a:t>customer collaboration </a:t>
            </a:r>
            <a:br>
              <a:rPr lang="en-AU" spc="-100" dirty="0" smtClean="0"/>
            </a:br>
            <a:r>
              <a:rPr lang="en-AU" sz="2200" spc="-100" dirty="0" smtClean="0">
                <a:solidFill>
                  <a:schemeClr val="bg1"/>
                </a:solidFill>
              </a:rPr>
              <a:t>over contract negotiation</a:t>
            </a:r>
            <a:endParaRPr lang="en-AU" sz="2200" spc="-100" dirty="0">
              <a:solidFill>
                <a:schemeClr val="bg1"/>
              </a:solidFill>
            </a:endParaRPr>
          </a:p>
        </p:txBody>
      </p:sp>
    </p:spTree>
    <p:extLst>
      <p:ext uri="{BB962C8B-B14F-4D97-AF65-F5344CB8AC3E}">
        <p14:creationId xmlns:p14="http://schemas.microsoft.com/office/powerpoint/2010/main" xmlns="" val="281051651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cap="none" spc="-100" dirty="0" smtClean="0"/>
              <a:t>what went well?</a:t>
            </a:r>
            <a:br>
              <a:rPr lang="en-AU" cap="none" spc="-100" dirty="0" smtClean="0"/>
            </a:br>
            <a:r>
              <a:rPr lang="en-AU" sz="2000" cap="none" spc="-100" dirty="0" smtClean="0">
                <a:solidFill>
                  <a:schemeClr val="bg1"/>
                </a:solidFill>
              </a:rPr>
              <a:t>retrospective / quality circle</a:t>
            </a:r>
            <a:endParaRPr lang="en-AU" sz="2000" cap="none" spc="-100" dirty="0">
              <a:solidFill>
                <a:schemeClr val="bg1"/>
              </a:solidFill>
            </a:endParaRPr>
          </a:p>
        </p:txBody>
      </p:sp>
    </p:spTree>
    <p:extLst>
      <p:ext uri="{BB962C8B-B14F-4D97-AF65-F5344CB8AC3E}">
        <p14:creationId xmlns:p14="http://schemas.microsoft.com/office/powerpoint/2010/main" xmlns="" val="3104664758"/>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z="2000" cap="none" spc="-100" dirty="0" smtClean="0">
                <a:solidFill>
                  <a:schemeClr val="bg1"/>
                </a:solidFill>
              </a:rPr>
              <a:t>add actionable tasks to the backlog</a:t>
            </a:r>
            <a:br>
              <a:rPr lang="en-AU" sz="2000" cap="none" spc="-100" dirty="0" smtClean="0">
                <a:solidFill>
                  <a:schemeClr val="bg1"/>
                </a:solidFill>
              </a:rPr>
            </a:br>
            <a:r>
              <a:rPr lang="en-AU" cap="none" spc="-100" dirty="0" smtClean="0"/>
              <a:t>what could be improved?</a:t>
            </a:r>
            <a:endParaRPr lang="en-AU" sz="2000" cap="none" spc="-100" dirty="0">
              <a:solidFill>
                <a:schemeClr val="bg1"/>
              </a:solidFill>
            </a:endParaRPr>
          </a:p>
        </p:txBody>
      </p:sp>
    </p:spTree>
    <p:extLst>
      <p:ext uri="{BB962C8B-B14F-4D97-AF65-F5344CB8AC3E}">
        <p14:creationId xmlns:p14="http://schemas.microsoft.com/office/powerpoint/2010/main" xmlns="" val="3104664758"/>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z="2000" cap="none" spc="-100" dirty="0" smtClean="0">
                <a:solidFill>
                  <a:schemeClr val="bg1"/>
                </a:solidFill>
              </a:rPr>
              <a:t>kaizen emphasises</a:t>
            </a:r>
            <a:r>
              <a:rPr lang="en-AU" sz="2000" cap="none" spc="-100" dirty="0" smtClean="0"/>
              <a:t/>
            </a:r>
            <a:br>
              <a:rPr lang="en-AU" sz="2000" cap="none" spc="-100" dirty="0" smtClean="0"/>
            </a:br>
            <a:r>
              <a:rPr lang="en-AU" cap="none" spc="-100" dirty="0" smtClean="0"/>
              <a:t>teamwork, discipline &amp; morale</a:t>
            </a:r>
            <a:endParaRPr lang="en-AU" sz="2000" cap="none" spc="-100" dirty="0">
              <a:solidFill>
                <a:schemeClr val="bg1"/>
              </a:solidFill>
            </a:endParaRPr>
          </a:p>
        </p:txBody>
      </p:sp>
    </p:spTree>
    <p:extLst>
      <p:ext uri="{BB962C8B-B14F-4D97-AF65-F5344CB8AC3E}">
        <p14:creationId xmlns:p14="http://schemas.microsoft.com/office/powerpoint/2010/main" xmlns="" val="3104664758"/>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Backup\nzpg - sorting wall.jpg"/>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524002"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620688"/>
            <a:ext cx="12192000" cy="5544616"/>
          </a:xfrm>
          <a:solidFill>
            <a:schemeClr val="tx1">
              <a:alpha val="80000"/>
            </a:schemeClr>
          </a:solidFill>
        </p:spPr>
        <p:txBody>
          <a:bodyPr>
            <a:noAutofit/>
          </a:bodyPr>
          <a:lstStyle/>
          <a:p>
            <a:pPr>
              <a:lnSpc>
                <a:spcPct val="100000"/>
              </a:lnSpc>
              <a:spcAft>
                <a:spcPts val="1000"/>
              </a:spcAft>
            </a:pPr>
            <a:r>
              <a:rPr lang="en-AU" sz="3600" dirty="0"/>
              <a:t>1. do not send defective products to the subsequent process</a:t>
            </a:r>
            <a:br>
              <a:rPr lang="en-AU" sz="3600" dirty="0"/>
            </a:br>
            <a:r>
              <a:rPr lang="en-AU" sz="3600" dirty="0"/>
              <a:t>2. the subsequent process comes to withdraw only what is </a:t>
            </a:r>
            <a:br>
              <a:rPr lang="en-AU" sz="3600" dirty="0"/>
            </a:br>
            <a:r>
              <a:rPr lang="en-AU" sz="3600" dirty="0"/>
              <a:t>    needed</a:t>
            </a:r>
            <a:br>
              <a:rPr lang="en-AU" sz="3600" dirty="0"/>
            </a:br>
            <a:r>
              <a:rPr lang="en-AU" sz="3600" dirty="0"/>
              <a:t>3. produce only the exact quantity withdrawn by the </a:t>
            </a:r>
            <a:br>
              <a:rPr lang="en-AU" sz="3600" dirty="0"/>
            </a:br>
            <a:r>
              <a:rPr lang="en-AU" sz="3600" dirty="0"/>
              <a:t>    subsequent process</a:t>
            </a:r>
            <a:br>
              <a:rPr lang="en-AU" sz="3600" dirty="0"/>
            </a:br>
            <a:r>
              <a:rPr lang="en-AU" sz="3600" dirty="0"/>
              <a:t>4. equalise, or level, the production</a:t>
            </a:r>
            <a:br>
              <a:rPr lang="en-AU" sz="3600" dirty="0"/>
            </a:br>
            <a:r>
              <a:rPr lang="en-AU" sz="3600" dirty="0"/>
              <a:t>5. </a:t>
            </a:r>
            <a:r>
              <a:rPr lang="en-AU" sz="3600" dirty="0" err="1"/>
              <a:t>kanban</a:t>
            </a:r>
            <a:r>
              <a:rPr lang="en-AU" sz="3600" dirty="0"/>
              <a:t> is a means to fine tuning</a:t>
            </a:r>
            <a:br>
              <a:rPr lang="en-AU" sz="3600" dirty="0"/>
            </a:br>
            <a:r>
              <a:rPr lang="en-AU" sz="3600" dirty="0"/>
              <a:t>6. stabilize and rationalize the process</a:t>
            </a:r>
          </a:p>
        </p:txBody>
      </p:sp>
    </p:spTree>
    <p:extLst>
      <p:ext uri="{BB962C8B-B14F-4D97-AF65-F5344CB8AC3E}">
        <p14:creationId xmlns:p14="http://schemas.microsoft.com/office/powerpoint/2010/main" xmlns="" val="3104664758"/>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1988840"/>
            <a:ext cx="10657184" cy="4248472"/>
          </a:xfrm>
        </p:spPr>
        <p:txBody>
          <a:bodyPr anchor="b">
            <a:normAutofit fontScale="90000"/>
          </a:bodyPr>
          <a:lstStyle/>
          <a:p>
            <a:r>
              <a:rPr lang="en-AU" sz="5900" u="sng" dirty="0" smtClean="0">
                <a:latin typeface="Source Sans Pro Light" pitchFamily="34" charset="0"/>
              </a:rPr>
              <a:t>http://agilebusinessmanagement.org</a:t>
            </a:r>
            <a:r>
              <a:rPr lang="en-AU" sz="5900" dirty="0" smtClean="0">
                <a:latin typeface="Source Sans Pro Light" pitchFamily="34" charset="0"/>
              </a:rPr>
              <a:t/>
            </a:r>
            <a:br>
              <a:rPr lang="en-AU" sz="5900" dirty="0" smtClean="0">
                <a:latin typeface="Source Sans Pro Light" pitchFamily="34" charset="0"/>
              </a:rPr>
            </a:br>
            <a:r>
              <a:rPr lang="en-AU" sz="5900" dirty="0" smtClean="0">
                <a:latin typeface="Source Sans Pro Light" pitchFamily="34" charset="0"/>
              </a:rPr>
              <a:t/>
            </a:r>
            <a:br>
              <a:rPr lang="en-AU" sz="5900" dirty="0" smtClean="0">
                <a:latin typeface="Source Sans Pro Light" pitchFamily="34" charset="0"/>
              </a:rPr>
            </a:br>
            <a:r>
              <a:rPr lang="en-AU" sz="5900" dirty="0" smtClean="0">
                <a:latin typeface="Source Sans Pro Light" pitchFamily="34" charset="0"/>
              </a:rPr>
              <a:t>- Case Studies</a:t>
            </a:r>
            <a:br>
              <a:rPr lang="en-AU" sz="5900" dirty="0" smtClean="0">
                <a:latin typeface="Source Sans Pro Light" pitchFamily="34" charset="0"/>
              </a:rPr>
            </a:br>
            <a:r>
              <a:rPr lang="en-AU" sz="5900" dirty="0" smtClean="0">
                <a:latin typeface="Source Sans Pro Light" pitchFamily="34" charset="0"/>
              </a:rPr>
              <a:t>- Articles</a:t>
            </a:r>
            <a:br>
              <a:rPr lang="en-AU" sz="5900" dirty="0" smtClean="0">
                <a:latin typeface="Source Sans Pro Light" pitchFamily="34" charset="0"/>
              </a:rPr>
            </a:br>
            <a:r>
              <a:rPr lang="en-AU" sz="5900" dirty="0" smtClean="0">
                <a:latin typeface="Source Sans Pro Light" pitchFamily="34" charset="0"/>
              </a:rPr>
              <a:t>- Community</a:t>
            </a:r>
            <a:br>
              <a:rPr lang="en-AU" sz="5900" dirty="0" smtClean="0">
                <a:latin typeface="Source Sans Pro Light" pitchFamily="34" charset="0"/>
              </a:rPr>
            </a:br>
            <a:r>
              <a:rPr lang="en-AU" sz="5900" dirty="0">
                <a:latin typeface="Source Sans Pro Light" pitchFamily="34" charset="0"/>
              </a:rPr>
              <a:t/>
            </a:r>
            <a:br>
              <a:rPr lang="en-AU" sz="5900" dirty="0">
                <a:latin typeface="Source Sans Pro Light" pitchFamily="34" charset="0"/>
              </a:rPr>
            </a:br>
            <a:r>
              <a:rPr lang="en-AU" sz="5900" dirty="0" smtClean="0">
                <a:latin typeface="Source Sans Pro Light" pitchFamily="34" charset="0"/>
              </a:rPr>
              <a:t>Join our Agile Journey</a:t>
            </a:r>
            <a:endParaRPr lang="en-AU" sz="2700" dirty="0">
              <a:solidFill>
                <a:schemeClr val="bg1"/>
              </a:solidFill>
              <a:latin typeface="Source Sans Pro Light" pitchFamily="34" charset="0"/>
            </a:endParaRPr>
          </a:p>
        </p:txBody>
      </p:sp>
      <p:sp>
        <p:nvSpPr>
          <p:cNvPr id="4" name="Rectangle 3">
            <a:hlinkClick r:id="rId3"/>
          </p:cNvPr>
          <p:cNvSpPr/>
          <p:nvPr/>
        </p:nvSpPr>
        <p:spPr>
          <a:xfrm>
            <a:off x="0" y="0"/>
            <a:ext cx="12192000" cy="685800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b"/>
          <a:lstStyle/>
          <a:p>
            <a:endParaRPr lang="en-AU" sz="3700" b="1" i="1" u="sng" dirty="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cstate="print"/>
          <a:srcRect/>
          <a:stretch>
            <a:fillRect/>
          </a:stretch>
        </p:blipFill>
        <p:spPr bwMode="auto">
          <a:xfrm>
            <a:off x="162985" y="260649"/>
            <a:ext cx="11866033" cy="1240367"/>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p14:dur="200">
        <p:fade/>
      </p:transition>
    </mc:Choice>
    <mc:Fallback>
      <p:transition>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900" dirty="0" smtClean="0"/>
              <a:t>To learn more, check out</a:t>
            </a:r>
            <a:br>
              <a:rPr lang="en-AU" sz="2900" dirty="0" smtClean="0"/>
            </a:br>
            <a:r>
              <a:rPr lang="en-AU" sz="2900" dirty="0" smtClean="0"/>
              <a:t/>
            </a:r>
            <a:br>
              <a:rPr lang="en-AU" sz="2900" dirty="0" smtClean="0"/>
            </a:br>
            <a:r>
              <a:rPr lang="en-AU" dirty="0" smtClean="0"/>
              <a:t>Directing the Agile Organisation</a:t>
            </a:r>
            <a:r>
              <a:rPr lang="en-AU" sz="2900" dirty="0" smtClean="0"/>
              <a:t/>
            </a:r>
            <a:br>
              <a:rPr lang="en-AU" sz="2900" dirty="0" smtClean="0"/>
            </a:br>
            <a:r>
              <a:rPr lang="en-AU" sz="2900" dirty="0" smtClean="0"/>
              <a:t>by Evan Leybourn</a:t>
            </a:r>
            <a:br>
              <a:rPr lang="en-AU" sz="2900" dirty="0" smtClean="0"/>
            </a:br>
            <a:r>
              <a:rPr lang="en-AU" sz="2900" dirty="0" smtClean="0"/>
              <a:t/>
            </a:r>
            <a:br>
              <a:rPr lang="en-AU" sz="2900" dirty="0" smtClean="0"/>
            </a:br>
            <a:r>
              <a:rPr lang="en-AU" sz="2900" dirty="0" smtClean="0"/>
              <a:t>available at Amazon and all good book stores</a:t>
            </a:r>
            <a:endParaRPr lang="en-AU" sz="2900" dirty="0"/>
          </a:p>
        </p:txBody>
      </p:sp>
      <p:pic>
        <p:nvPicPr>
          <p:cNvPr id="2050" name="Picture 2" descr="C:\Users\Evan\Dropbox\Writing\directing the agile organisation\Promotion\Book Cover - Directing-the-Agile-Organisation-338x400.png"/>
          <p:cNvPicPr>
            <a:picLocks noChangeAspect="1" noChangeArrowheads="1"/>
          </p:cNvPicPr>
          <p:nvPr/>
        </p:nvPicPr>
        <p:blipFill>
          <a:blip r:embed="rId3" cstate="print"/>
          <a:srcRect/>
          <a:stretch>
            <a:fillRect/>
          </a:stretch>
        </p:blipFill>
        <p:spPr bwMode="auto">
          <a:xfrm>
            <a:off x="9473023" y="3476328"/>
            <a:ext cx="2718980" cy="3381672"/>
          </a:xfrm>
          <a:prstGeom prst="rect">
            <a:avLst/>
          </a:prstGeom>
          <a:noFill/>
        </p:spPr>
      </p:pic>
      <p:sp>
        <p:nvSpPr>
          <p:cNvPr id="4" name="Rectangle 3">
            <a:hlinkClick r:id="rId4"/>
          </p:cNvPr>
          <p:cNvSpPr/>
          <p:nvPr/>
        </p:nvSpPr>
        <p:spPr>
          <a:xfrm>
            <a:off x="0" y="0"/>
            <a:ext cx="12192000" cy="685800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b"/>
          <a:lstStyle/>
          <a:p>
            <a:r>
              <a:rPr lang="en-AU" sz="3700" b="1" i="1" u="sng" dirty="0" smtClean="0">
                <a:solidFill>
                  <a:schemeClr val="bg1"/>
                </a:solidFill>
                <a:effectLst>
                  <a:outerShdw blurRad="38100" dist="38100" dir="2700000" algn="tl">
                    <a:srgbClr val="000000">
                      <a:alpha val="43137"/>
                    </a:srgbClr>
                  </a:outerShdw>
                </a:effectLst>
              </a:rPr>
              <a:t>CLICK TO DISCOVER MORE</a:t>
            </a:r>
            <a:endParaRPr lang="en-AU" sz="3700" b="1" i="1" u="sng"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80000"/>
              </a:lnSpc>
            </a:pPr>
            <a:r>
              <a:rPr lang="en-AU" spc="-100" dirty="0" smtClean="0"/>
              <a:t>responding to change </a:t>
            </a:r>
            <a:br>
              <a:rPr lang="en-AU" spc="-100" dirty="0" smtClean="0"/>
            </a:br>
            <a:r>
              <a:rPr lang="en-AU" sz="2200" spc="-100" dirty="0" smtClean="0">
                <a:solidFill>
                  <a:schemeClr val="bg1"/>
                </a:solidFill>
              </a:rPr>
              <a:t>over following a plan</a:t>
            </a:r>
            <a:endParaRPr lang="en-AU" sz="2200" spc="-100" dirty="0">
              <a:solidFill>
                <a:schemeClr val="bg1"/>
              </a:solidFill>
            </a:endParaRPr>
          </a:p>
        </p:txBody>
      </p:sp>
    </p:spTree>
    <p:extLst>
      <p:ext uri="{BB962C8B-B14F-4D97-AF65-F5344CB8AC3E}">
        <p14:creationId xmlns:p14="http://schemas.microsoft.com/office/powerpoint/2010/main" xmlns="" val="53115415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AU" spc="-100" dirty="0" smtClean="0"/>
              <a:t>1. eliminate waste</a:t>
            </a:r>
            <a:br>
              <a:rPr lang="en-AU" spc="-100" dirty="0" smtClean="0"/>
            </a:br>
            <a:r>
              <a:rPr lang="en-AU" spc="-100" dirty="0" smtClean="0"/>
              <a:t>2. amplify learning</a:t>
            </a:r>
            <a:br>
              <a:rPr lang="en-AU" spc="-100" dirty="0" smtClean="0"/>
            </a:br>
            <a:r>
              <a:rPr lang="en-AU" spc="-100" dirty="0" smtClean="0"/>
              <a:t>3. decide as late as possible</a:t>
            </a:r>
            <a:br>
              <a:rPr lang="en-AU" spc="-100" dirty="0" smtClean="0"/>
            </a:br>
            <a:r>
              <a:rPr lang="en-AU" spc="-100" dirty="0" smtClean="0"/>
              <a:t>4. deliver as fast as possible</a:t>
            </a:r>
            <a:br>
              <a:rPr lang="en-AU" spc="-100" dirty="0" smtClean="0"/>
            </a:br>
            <a:r>
              <a:rPr lang="en-AU" spc="-100" dirty="0" smtClean="0"/>
              <a:t>5. empower the team</a:t>
            </a:r>
            <a:br>
              <a:rPr lang="en-AU" spc="-100" dirty="0" smtClean="0"/>
            </a:br>
            <a:r>
              <a:rPr lang="en-AU" spc="-100" dirty="0" smtClean="0"/>
              <a:t>6. build integrity in</a:t>
            </a:r>
            <a:br>
              <a:rPr lang="en-AU" spc="-100" dirty="0" smtClean="0"/>
            </a:br>
            <a:r>
              <a:rPr lang="en-AU" spc="-100" dirty="0" smtClean="0"/>
              <a:t>7. see the whole</a:t>
            </a:r>
            <a:endParaRPr lang="en-AU" spc="-100" dirty="0"/>
          </a:p>
        </p:txBody>
      </p:sp>
    </p:spTree>
    <p:extLst>
      <p:ext uri="{BB962C8B-B14F-4D97-AF65-F5344CB8AC3E}">
        <p14:creationId xmlns:p14="http://schemas.microsoft.com/office/powerpoint/2010/main" xmlns="" val="1683947214"/>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2742</TotalTime>
  <Words>420</Words>
  <Application>Microsoft Office PowerPoint</Application>
  <PresentationFormat>Custom</PresentationFormat>
  <Paragraphs>94</Paragraphs>
  <Slides>75</Slides>
  <Notes>4</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Evan Leybourn STARTING WITH VSM &amp; KANBAN A practical workshop on value stream mapping &amp; WIP</vt:lpstr>
      <vt:lpstr>Evan Leybourn  lean / agile business leader and author  Singapore  @eleybourn  http://theagiledirector.com</vt:lpstr>
      <vt:lpstr>Slide 3</vt:lpstr>
      <vt:lpstr>Slide 4</vt:lpstr>
      <vt:lpstr>individuals and interactions over processes and tools</vt:lpstr>
      <vt:lpstr>working software  over comprehensive documentation</vt:lpstr>
      <vt:lpstr>customer collaboration  over contract negotiation</vt:lpstr>
      <vt:lpstr>responding to change  over following a plan</vt:lpstr>
      <vt:lpstr>1. eliminate waste 2. amplify learning 3. decide as late as possible 4. deliver as fast as possible 5. empower the team 6. build integrity in 7. see the whole</vt:lpstr>
      <vt:lpstr>mura: unevenness muri: overburden muda: waste understanding waste</vt:lpstr>
      <vt:lpstr>the 7 wastes transport inventory motion waiting overproduction over processing defects</vt:lpstr>
      <vt:lpstr>agile business intelligence part 2: flow</vt:lpstr>
      <vt:lpstr>Slide 13</vt:lpstr>
      <vt:lpstr>Slide 14</vt:lpstr>
      <vt:lpstr> </vt:lpstr>
      <vt:lpstr>value stream mapping defines the ‘as-is’ steps &amp; roles for each task</vt:lpstr>
      <vt:lpstr>value add (va) time spent on outcomes for the customer</vt:lpstr>
      <vt:lpstr>non-value add (nva) time spent between steps</vt:lpstr>
      <vt:lpstr> </vt:lpstr>
      <vt:lpstr>1. gather preliminary information 2. product quantity routing analysis 3. group customers and materials 4. sort product families by sequence 5. choose one value stream to start</vt:lpstr>
      <vt:lpstr>6. create an operations flow chart 7. walk the shop floor 8. collect the data 9. construct the vsm 10. summarize the data to get the big picture</vt:lpstr>
      <vt:lpstr>identify, isolate and define the process</vt:lpstr>
      <vt:lpstr>measure the average va and nva</vt:lpstr>
      <vt:lpstr>calculate your process efficiency    = (va / va + nva)</vt:lpstr>
      <vt:lpstr>what is kanban (かんばん) workflow monitoring &amp; visualisation</vt:lpstr>
      <vt:lpstr>1. visualise (card wall) 2. limit wip 3. manage flow 4. make policies explicit 5. feedback loops 6. improve collaboratively</vt:lpstr>
      <vt:lpstr>kanbanify your vsm - merge 0’s - define board policies - calculate wip</vt:lpstr>
      <vt:lpstr>work in progress limit concurrent work and promote workflow</vt:lpstr>
      <vt:lpstr>min throughput is usually = team size if your efficiency was 100%, how many “x” could you do simultaneously?</vt:lpstr>
      <vt:lpstr>what is your total wip total wip =     min throughput / efficiency e.g. 7/55% ~= 13</vt:lpstr>
      <vt:lpstr>calculate % effort per state % effort =     state va / total va  e.g. 4 / 14.5 ~= 28%</vt:lpstr>
      <vt:lpstr>proportion wip by state wip =     total wip * % effort e.g. 13 * 28% ~= 4</vt:lpstr>
      <vt:lpstr>proportion wip by state design wip = 2 develop wip = 7 test wip = 4 deploy wip = 0 = 1</vt:lpstr>
      <vt:lpstr>“pull” all ready tasks to wip limit pull</vt:lpstr>
      <vt:lpstr>Slide 35</vt:lpstr>
      <vt:lpstr>Slide 36</vt:lpstr>
      <vt:lpstr>Slide 37</vt:lpstr>
      <vt:lpstr>Slide 38</vt:lpstr>
      <vt:lpstr>Slide 39</vt:lpstr>
      <vt:lpstr>class of service expedite fixed delivery intangible class</vt:lpstr>
      <vt:lpstr>tasks with upstream dependencies blocked</vt:lpstr>
      <vt:lpstr>Slide 42</vt:lpstr>
      <vt:lpstr>identify &amp; resolve bottlenecks through low wip limits and strict process flow</vt:lpstr>
      <vt:lpstr>production levelling  constant rate of flow through all states</vt:lpstr>
      <vt:lpstr>cycle time average time to complete a task from start</vt:lpstr>
      <vt:lpstr>lead time average time to complete a task from request</vt:lpstr>
      <vt:lpstr>progress monitoring cumulative flow diagram statistical run chart burndown/up chart</vt:lpstr>
      <vt:lpstr>plot delivered functionality against duration effort visualisation</vt:lpstr>
      <vt:lpstr>Slide 49</vt:lpstr>
      <vt:lpstr>Slide 50</vt:lpstr>
      <vt:lpstr>Slide 51</vt:lpstr>
      <vt:lpstr>Slide 52</vt:lpstr>
      <vt:lpstr>Slide 53</vt:lpstr>
      <vt:lpstr>Slide 54</vt:lpstr>
      <vt:lpstr>plot cycle time against average duration visualisation</vt:lpstr>
      <vt:lpstr>Slide 56</vt:lpstr>
      <vt:lpstr>Slide 57</vt:lpstr>
      <vt:lpstr>Slide 58</vt:lpstr>
      <vt:lpstr>Slide 59</vt:lpstr>
      <vt:lpstr>effort visualisation plot delivered functionality against velocity</vt:lpstr>
      <vt:lpstr>velocity how much work can be delivered per iteration</vt:lpstr>
      <vt:lpstr>burnup chart</vt:lpstr>
      <vt:lpstr>Slide 63</vt:lpstr>
      <vt:lpstr>Slide 64</vt:lpstr>
      <vt:lpstr>Slide 65</vt:lpstr>
      <vt:lpstr>Slide 66</vt:lpstr>
      <vt:lpstr>Slide 67</vt:lpstr>
      <vt:lpstr>Slide 68</vt:lpstr>
      <vt:lpstr>inspect and adapt kaizen (改善)</vt:lpstr>
      <vt:lpstr>what went well? retrospective / quality circle</vt:lpstr>
      <vt:lpstr>add actionable tasks to the backlog what could be improved?</vt:lpstr>
      <vt:lpstr>kaizen emphasises teamwork, discipline &amp; morale</vt:lpstr>
      <vt:lpstr>1. do not send defective products to the subsequent process 2. the subsequent process comes to withdraw only what is      needed 3. produce only the exact quantity withdrawn by the      subsequent process 4. equalise, or level, the production 5. kanban is a means to fine tuning 6. stabilize and rationalize the process</vt:lpstr>
      <vt:lpstr>http://agilebusinessmanagement.org  - Case Studies - Articles - Community  Join our Agile Journey</vt:lpstr>
      <vt:lpstr>To learn more, check out  Directing the Agile Organisation by Evan Leybourn  available at Amazon and all good book stores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dc:creator>
  <cp:lastModifiedBy>Evan</cp:lastModifiedBy>
  <cp:revision>87</cp:revision>
  <dcterms:created xsi:type="dcterms:W3CDTF">2013-07-12T06:19:15Z</dcterms:created>
  <dcterms:modified xsi:type="dcterms:W3CDTF">2015-06-18T04:31:23Z</dcterms:modified>
</cp:coreProperties>
</file>